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ppt/tags/tag32.xml" ContentType="application/vnd.openxmlformats-officedocument.presentationml.tags+xml"/>
  <Override PartName="/ppt/notesSlides/notesSlide27.xml" ContentType="application/vnd.openxmlformats-officedocument.presentationml.notesSlide+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tags/tag35.xml" ContentType="application/vnd.openxmlformats-officedocument.presentationml.tags+xml"/>
  <Override PartName="/ppt/notesSlides/notesSlide30.xml" ContentType="application/vnd.openxmlformats-officedocument.presentationml.notesSlide+xml"/>
  <Override PartName="/ppt/tags/tag36.xml" ContentType="application/vnd.openxmlformats-officedocument.presentationml.tags+xml"/>
  <Override PartName="/ppt/notesSlides/notesSlide31.xml" ContentType="application/vnd.openxmlformats-officedocument.presentationml.notesSlide+xml"/>
  <Override PartName="/ppt/tags/tag37.xml" ContentType="application/vnd.openxmlformats-officedocument.presentationml.tags+xml"/>
  <Override PartName="/ppt/notesSlides/notesSlide32.xml" ContentType="application/vnd.openxmlformats-officedocument.presentationml.notesSlide+xml"/>
  <Override PartName="/ppt/tags/tag38.xml" ContentType="application/vnd.openxmlformats-officedocument.presentationml.tags+xml"/>
  <Override PartName="/ppt/notesSlides/notesSlide33.xml" ContentType="application/vnd.openxmlformats-officedocument.presentationml.notesSlide+xml"/>
  <Override PartName="/ppt/tags/tag39.xml" ContentType="application/vnd.openxmlformats-officedocument.presentationml.tags+xml"/>
  <Override PartName="/ppt/notesSlides/notesSlide34.xml" ContentType="application/vnd.openxmlformats-officedocument.presentationml.notesSlide+xml"/>
  <Override PartName="/ppt/tags/tag40.xml" ContentType="application/vnd.openxmlformats-officedocument.presentationml.tags+xml"/>
  <Override PartName="/ppt/notesSlides/notesSlide35.xml" ContentType="application/vnd.openxmlformats-officedocument.presentationml.notesSlide+xml"/>
  <Override PartName="/ppt/tags/tag41.xml" ContentType="application/vnd.openxmlformats-officedocument.presentationml.tags+xml"/>
  <Override PartName="/ppt/notesSlides/notesSlide36.xml" ContentType="application/vnd.openxmlformats-officedocument.presentationml.notesSlide+xml"/>
  <Override PartName="/ppt/tags/tag42.xml" ContentType="application/vnd.openxmlformats-officedocument.presentationml.tags+xml"/>
  <Override PartName="/ppt/notesSlides/notesSlide37.xml" ContentType="application/vnd.openxmlformats-officedocument.presentationml.notesSlide+xml"/>
  <Override PartName="/ppt/tags/tag43.xml" ContentType="application/vnd.openxmlformats-officedocument.presentationml.tags+xml"/>
  <Override PartName="/ppt/notesSlides/notesSlide38.xml" ContentType="application/vnd.openxmlformats-officedocument.presentationml.notesSlide+xml"/>
  <Override PartName="/ppt/tags/tag44.xml" ContentType="application/vnd.openxmlformats-officedocument.presentationml.tags+xml"/>
  <Override PartName="/ppt/notesSlides/notesSlide39.xml" ContentType="application/vnd.openxmlformats-officedocument.presentationml.notesSlide+xml"/>
  <Override PartName="/ppt/tags/tag45.xml" ContentType="application/vnd.openxmlformats-officedocument.presentationml.tags+xml"/>
  <Override PartName="/ppt/notesSlides/notesSlide40.xml" ContentType="application/vnd.openxmlformats-officedocument.presentationml.notesSlide+xml"/>
  <Override PartName="/ppt/tags/tag46.xml" ContentType="application/vnd.openxmlformats-officedocument.presentationml.tags+xml"/>
  <Override PartName="/ppt/notesSlides/notesSlide41.xml" ContentType="application/vnd.openxmlformats-officedocument.presentationml.notesSlide+xml"/>
  <Override PartName="/ppt/tags/tag47.xml" ContentType="application/vnd.openxmlformats-officedocument.presentationml.tags+xml"/>
  <Override PartName="/ppt/notesSlides/notesSlide42.xml" ContentType="application/vnd.openxmlformats-officedocument.presentationml.notesSlide+xml"/>
  <Override PartName="/ppt/tags/tag48.xml" ContentType="application/vnd.openxmlformats-officedocument.presentationml.tags+xml"/>
  <Override PartName="/ppt/notesSlides/notesSlide43.xml" ContentType="application/vnd.openxmlformats-officedocument.presentationml.notesSlide+xml"/>
  <Override PartName="/ppt/tags/tag49.xml" ContentType="application/vnd.openxmlformats-officedocument.presentationml.tags+xml"/>
  <Override PartName="/ppt/notesSlides/notesSlide44.xml" ContentType="application/vnd.openxmlformats-officedocument.presentationml.notesSlide+xml"/>
  <Override PartName="/ppt/tags/tag50.xml" ContentType="application/vnd.openxmlformats-officedocument.presentationml.tags+xml"/>
  <Override PartName="/ppt/notesSlides/notesSlide45.xml" ContentType="application/vnd.openxmlformats-officedocument.presentationml.notesSlide+xml"/>
  <Override PartName="/ppt/tags/tag51.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9"/>
  </p:notesMasterIdLst>
  <p:sldIdLst>
    <p:sldId id="256" r:id="rId2"/>
    <p:sldId id="356" r:id="rId3"/>
    <p:sldId id="384" r:id="rId4"/>
    <p:sldId id="386" r:id="rId5"/>
    <p:sldId id="435" r:id="rId6"/>
    <p:sldId id="436" r:id="rId7"/>
    <p:sldId id="387" r:id="rId8"/>
    <p:sldId id="389" r:id="rId9"/>
    <p:sldId id="390" r:id="rId10"/>
    <p:sldId id="391" r:id="rId11"/>
    <p:sldId id="439" r:id="rId12"/>
    <p:sldId id="440" r:id="rId13"/>
    <p:sldId id="392" r:id="rId14"/>
    <p:sldId id="393" r:id="rId15"/>
    <p:sldId id="394" r:id="rId16"/>
    <p:sldId id="395" r:id="rId17"/>
    <p:sldId id="396" r:id="rId18"/>
    <p:sldId id="397" r:id="rId19"/>
    <p:sldId id="398" r:id="rId20"/>
    <p:sldId id="399" r:id="rId21"/>
    <p:sldId id="400" r:id="rId22"/>
    <p:sldId id="401" r:id="rId23"/>
    <p:sldId id="402" r:id="rId24"/>
    <p:sldId id="403" r:id="rId25"/>
    <p:sldId id="404" r:id="rId26"/>
    <p:sldId id="405" r:id="rId27"/>
    <p:sldId id="406" r:id="rId28"/>
    <p:sldId id="407" r:id="rId29"/>
    <p:sldId id="408" r:id="rId30"/>
    <p:sldId id="410" r:id="rId31"/>
    <p:sldId id="411" r:id="rId32"/>
    <p:sldId id="412" r:id="rId33"/>
    <p:sldId id="413" r:id="rId34"/>
    <p:sldId id="414" r:id="rId35"/>
    <p:sldId id="415" r:id="rId36"/>
    <p:sldId id="416" r:id="rId37"/>
    <p:sldId id="417" r:id="rId38"/>
    <p:sldId id="418" r:id="rId39"/>
    <p:sldId id="421" r:id="rId40"/>
    <p:sldId id="419" r:id="rId41"/>
    <p:sldId id="420" r:id="rId42"/>
    <p:sldId id="422" r:id="rId43"/>
    <p:sldId id="423" r:id="rId44"/>
    <p:sldId id="424" r:id="rId45"/>
    <p:sldId id="428" r:id="rId46"/>
    <p:sldId id="433" r:id="rId47"/>
    <p:sldId id="434" r:id="rId48"/>
  </p:sldIdLst>
  <p:sldSz cx="9144000" cy="6858000" type="screen4x3"/>
  <p:notesSz cx="6858000" cy="9144000"/>
  <p:custDataLst>
    <p:tags r:id="rId50"/>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7487" autoAdjust="0"/>
  </p:normalViewPr>
  <p:slideViewPr>
    <p:cSldViewPr>
      <p:cViewPr varScale="1">
        <p:scale>
          <a:sx n="53" d="100"/>
          <a:sy n="53" d="100"/>
        </p:scale>
        <p:origin x="1660" y="4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37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4"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31.emf"/><Relationship Id="rId1" Type="http://schemas.openxmlformats.org/officeDocument/2006/relationships/image" Target="../media/image30.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D667F6-1108-4439-A390-16BFAA68B343}" type="datetimeFigureOut">
              <a:rPr lang="en-SG" smtClean="0"/>
              <a:t>12/10/2021</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AB516F-0343-42D5-A890-95AA876AC5C3}" type="slidenum">
              <a:rPr lang="en-SG" smtClean="0"/>
              <a:t>‹#›</a:t>
            </a:fld>
            <a:endParaRPr lang="en-SG"/>
          </a:p>
        </p:txBody>
      </p:sp>
    </p:spTree>
    <p:extLst>
      <p:ext uri="{BB962C8B-B14F-4D97-AF65-F5344CB8AC3E}">
        <p14:creationId xmlns:p14="http://schemas.microsoft.com/office/powerpoint/2010/main" val="58190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this Chapter 3, it covers the following : </a:t>
            </a:r>
          </a:p>
          <a:p>
            <a:r>
              <a:rPr lang="en-GB" sz="1200" kern="1200" dirty="0">
                <a:solidFill>
                  <a:schemeClr val="tx1"/>
                </a:solidFill>
                <a:effectLst/>
                <a:latin typeface="+mn-lt"/>
                <a:ea typeface="+mn-ea"/>
                <a:cs typeface="+mn-cs"/>
              </a:rPr>
              <a:t>the sampling theorem.</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 under sampling results</a:t>
            </a:r>
            <a:r>
              <a:rPr lang="en-GB" sz="1200" kern="1200" baseline="0" dirty="0">
                <a:solidFill>
                  <a:schemeClr val="tx1"/>
                </a:solidFill>
                <a:effectLst/>
                <a:latin typeface="+mn-lt"/>
                <a:ea typeface="+mn-ea"/>
                <a:cs typeface="+mn-cs"/>
              </a:rPr>
              <a:t> in </a:t>
            </a:r>
            <a:r>
              <a:rPr lang="en-GB" sz="1200" kern="1200" dirty="0">
                <a:solidFill>
                  <a:schemeClr val="tx1"/>
                </a:solidFill>
                <a:effectLst/>
                <a:latin typeface="+mn-lt"/>
                <a:ea typeface="+mn-ea"/>
                <a:cs typeface="+mn-cs"/>
              </a:rPr>
              <a:t>aliasing distortions.</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sampling process in frequency domain.</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tradeoffs</a:t>
            </a:r>
            <a:r>
              <a:rPr lang="en-GB" sz="1200" kern="1200" dirty="0">
                <a:solidFill>
                  <a:schemeClr val="tx1"/>
                </a:solidFill>
                <a:effectLst/>
                <a:latin typeface="+mn-lt"/>
                <a:ea typeface="+mn-ea"/>
                <a:cs typeface="+mn-cs"/>
              </a:rPr>
              <a:t> involved in the selection of sampling frequency</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 an </a:t>
            </a:r>
            <a:r>
              <a:rPr lang="en-GB" sz="1200" kern="1200" dirty="0" err="1">
                <a:solidFill>
                  <a:schemeClr val="tx1"/>
                </a:solidFill>
                <a:effectLst/>
                <a:latin typeface="+mn-lt"/>
                <a:ea typeface="+mn-ea"/>
                <a:cs typeface="+mn-cs"/>
              </a:rPr>
              <a:t>analog</a:t>
            </a:r>
            <a:r>
              <a:rPr lang="en-GB" sz="1200" kern="1200" dirty="0">
                <a:solidFill>
                  <a:schemeClr val="tx1"/>
                </a:solidFill>
                <a:effectLst/>
                <a:latin typeface="+mn-lt"/>
                <a:ea typeface="+mn-ea"/>
                <a:cs typeface="+mn-cs"/>
              </a:rPr>
              <a:t> voltage may be represented by binary codes</a:t>
            </a:r>
            <a:r>
              <a:rPr lang="en-GB" sz="1200" kern="1200" baseline="0" dirty="0">
                <a:solidFill>
                  <a:schemeClr val="tx1"/>
                </a:solidFill>
                <a:effectLst/>
                <a:latin typeface="+mn-lt"/>
                <a:ea typeface="+mn-ea"/>
                <a:cs typeface="+mn-cs"/>
              </a:rPr>
              <a:t> by quantization.</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In this chapter, there are two key concepts</a:t>
            </a:r>
          </a:p>
          <a:p>
            <a:r>
              <a:rPr lang="en-GB" sz="1200" kern="1200" baseline="0" dirty="0">
                <a:solidFill>
                  <a:schemeClr val="tx1"/>
                </a:solidFill>
                <a:effectLst/>
                <a:latin typeface="+mn-lt"/>
                <a:ea typeface="+mn-ea"/>
                <a:cs typeface="+mn-cs"/>
              </a:rPr>
              <a:t>Sampling and quantization</a:t>
            </a:r>
          </a:p>
          <a:p>
            <a:r>
              <a:rPr lang="en-GB" sz="1200" kern="1200" baseline="0" dirty="0">
                <a:solidFill>
                  <a:schemeClr val="tx1"/>
                </a:solidFill>
                <a:effectLst/>
                <a:latin typeface="+mn-lt"/>
                <a:ea typeface="+mn-ea"/>
                <a:cs typeface="+mn-cs"/>
              </a:rPr>
              <a:t>For sampling, it is related to discrete time which is the x-axis of the time domain signals</a:t>
            </a:r>
          </a:p>
          <a:p>
            <a:r>
              <a:rPr lang="en-GB" sz="1200" kern="1200" baseline="0" dirty="0">
                <a:solidFill>
                  <a:schemeClr val="tx1"/>
                </a:solidFill>
                <a:effectLst/>
                <a:latin typeface="+mn-lt"/>
                <a:ea typeface="+mn-ea"/>
                <a:cs typeface="+mn-cs"/>
              </a:rPr>
              <a:t>For quantization, it is related to discrete amplitude which is the y-axis of the time domain signals</a:t>
            </a:r>
          </a:p>
          <a:p>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AB516F-0343-42D5-A890-95AA876AC5C3}" type="slidenum">
              <a:rPr lang="en-SG" smtClean="0"/>
              <a:t>2</a:t>
            </a:fld>
            <a:endParaRPr lang="en-SG"/>
          </a:p>
        </p:txBody>
      </p:sp>
    </p:spTree>
    <p:extLst>
      <p:ext uri="{BB962C8B-B14F-4D97-AF65-F5344CB8AC3E}">
        <p14:creationId xmlns:p14="http://schemas.microsoft.com/office/powerpoint/2010/main" val="2257132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the signal has been sampled.</a:t>
            </a:r>
            <a:r>
              <a:rPr lang="en-SG" baseline="0" dirty="0"/>
              <a:t> If n=0,  x0 is the amplitude at time = 0 </a:t>
            </a:r>
          </a:p>
          <a:p>
            <a:r>
              <a:rPr lang="en-SG" baseline="0" dirty="0"/>
              <a:t>If n=1, x1 is the amplitude at time, </a:t>
            </a:r>
            <a:r>
              <a:rPr lang="en-SG" baseline="0" dirty="0" err="1"/>
              <a:t>Ts</a:t>
            </a:r>
            <a:endParaRPr lang="en-SG" baseline="0" dirty="0"/>
          </a:p>
          <a:p>
            <a:r>
              <a:rPr lang="en-SG" baseline="0" dirty="0"/>
              <a:t>If n=2, x2 is the amplitude at time, 2 </a:t>
            </a:r>
            <a:r>
              <a:rPr lang="en-SG" baseline="0" dirty="0" err="1"/>
              <a:t>Ts</a:t>
            </a:r>
            <a:r>
              <a:rPr lang="en-SG" baseline="0" dirty="0"/>
              <a:t> and so for</a:t>
            </a:r>
          </a:p>
          <a:p>
            <a:r>
              <a:rPr lang="en-SG" baseline="0" dirty="0"/>
              <a:t>Sampling frequency is fs</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11</a:t>
            </a:fld>
            <a:endParaRPr lang="en-SG"/>
          </a:p>
        </p:txBody>
      </p:sp>
    </p:spTree>
    <p:extLst>
      <p:ext uri="{BB962C8B-B14F-4D97-AF65-F5344CB8AC3E}">
        <p14:creationId xmlns:p14="http://schemas.microsoft.com/office/powerpoint/2010/main" val="3911026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Using the above </a:t>
            </a:r>
            <a:r>
              <a:rPr lang="en-SG" dirty="0" err="1"/>
              <a:t>Matlab</a:t>
            </a:r>
            <a:r>
              <a:rPr lang="en-SG" baseline="0" dirty="0"/>
              <a:t> commands, you can easier check your manual calculated answers using the </a:t>
            </a:r>
            <a:r>
              <a:rPr lang="en-SG" baseline="0" dirty="0" err="1"/>
              <a:t>Matlab</a:t>
            </a:r>
            <a:r>
              <a:rPr lang="en-SG" baseline="0" dirty="0"/>
              <a:t> software for the first 5 samples</a:t>
            </a:r>
          </a:p>
          <a:p>
            <a:r>
              <a:rPr lang="en-SG" baseline="0" dirty="0"/>
              <a:t>There will be more practice in the lab sessions</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12</a:t>
            </a:fld>
            <a:endParaRPr lang="en-SG"/>
          </a:p>
        </p:txBody>
      </p:sp>
    </p:spTree>
    <p:extLst>
      <p:ext uri="{BB962C8B-B14F-4D97-AF65-F5344CB8AC3E}">
        <p14:creationId xmlns:p14="http://schemas.microsoft.com/office/powerpoint/2010/main" val="99963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we see</a:t>
            </a:r>
            <a:r>
              <a:rPr lang="en-SG" baseline="0" dirty="0"/>
              <a:t> that if the sampling is dropped even closer to the signal frequency, it results in a very low frequency of a few hertz rather than one kilo hertz</a:t>
            </a:r>
          </a:p>
          <a:p>
            <a:endParaRPr lang="en-SG" baseline="0" dirty="0"/>
          </a:p>
          <a:p>
            <a:r>
              <a:rPr lang="en-SG" baseline="0" dirty="0"/>
              <a:t>The collected samples could not be able to easily deduce the original sine wave. In other words there is not enough information about the original signal.</a:t>
            </a:r>
          </a:p>
          <a:p>
            <a:endParaRPr lang="en-SG" baseline="0" dirty="0"/>
          </a:p>
          <a:p>
            <a:r>
              <a:rPr lang="en-SG" baseline="0" dirty="0"/>
              <a:t>This is called aliasing. The distortion of the signal where the resulted sampling frequency is different from the original frequency.</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13</a:t>
            </a:fld>
            <a:endParaRPr lang="en-SG"/>
          </a:p>
        </p:txBody>
      </p:sp>
    </p:spTree>
    <p:extLst>
      <p:ext uri="{BB962C8B-B14F-4D97-AF65-F5344CB8AC3E}">
        <p14:creationId xmlns:p14="http://schemas.microsoft.com/office/powerpoint/2010/main" val="3510609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Consider a 1 kHz sine wave. Its time and frequency spectrum plots are shown</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14</a:t>
            </a:fld>
            <a:endParaRPr lang="en-SG"/>
          </a:p>
        </p:txBody>
      </p:sp>
    </p:spTree>
    <p:extLst>
      <p:ext uri="{BB962C8B-B14F-4D97-AF65-F5344CB8AC3E}">
        <p14:creationId xmlns:p14="http://schemas.microsoft.com/office/powerpoint/2010/main" val="1160725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 sine wave is sampled at 8 kHz, both the sampled signal in time domain and  frequency spectrum plot is shown.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It can be seen that when the sine wave is sampled, its spectrum replicates itself at multiples of the sampling frequency. In this example, the spectrum will replicate at 8 kHz, 16 kHz, 24 kHz … and so on. At the same time, the amplitude of the spectrum is scaled by a factor of 1/</a:t>
            </a:r>
            <a:r>
              <a:rPr lang="en-US" sz="1200" kern="1200" dirty="0" err="1">
                <a:solidFill>
                  <a:schemeClr val="tx1"/>
                </a:solidFill>
                <a:effectLst/>
                <a:latin typeface="+mn-lt"/>
                <a:ea typeface="+mn-ea"/>
                <a:cs typeface="+mn-cs"/>
              </a:rPr>
              <a:t>Ts</a:t>
            </a:r>
            <a:r>
              <a:rPr lang="en-US" sz="1200" kern="1200" dirty="0">
                <a:solidFill>
                  <a:schemeClr val="tx1"/>
                </a:solidFill>
                <a:effectLst/>
                <a:latin typeface="+mn-lt"/>
                <a:ea typeface="+mn-ea"/>
                <a:cs typeface="+mn-cs"/>
              </a:rPr>
              <a:t> where </a:t>
            </a:r>
            <a:r>
              <a:rPr lang="en-US" sz="1200" kern="1200" dirty="0" err="1">
                <a:solidFill>
                  <a:schemeClr val="tx1"/>
                </a:solidFill>
                <a:effectLst/>
                <a:latin typeface="+mn-lt"/>
                <a:ea typeface="+mn-ea"/>
                <a:cs typeface="+mn-cs"/>
              </a:rPr>
              <a:t>Ts</a:t>
            </a:r>
            <a:r>
              <a:rPr lang="en-US" sz="1200" kern="1200" dirty="0">
                <a:solidFill>
                  <a:schemeClr val="tx1"/>
                </a:solidFill>
                <a:effectLst/>
                <a:latin typeface="+mn-lt"/>
                <a:ea typeface="+mn-ea"/>
                <a:cs typeface="+mn-cs"/>
              </a:rPr>
              <a:t> is the sampling</a:t>
            </a:r>
            <a:r>
              <a:rPr lang="en-US" sz="1200" kern="1200" baseline="0" dirty="0">
                <a:solidFill>
                  <a:schemeClr val="tx1"/>
                </a:solidFill>
                <a:effectLst/>
                <a:latin typeface="+mn-lt"/>
                <a:ea typeface="+mn-ea"/>
                <a:cs typeface="+mn-cs"/>
              </a:rPr>
              <a:t> interval and fs=1/</a:t>
            </a:r>
            <a:r>
              <a:rPr lang="en-US" sz="1200" kern="1200" baseline="0" dirty="0" err="1">
                <a:solidFill>
                  <a:schemeClr val="tx1"/>
                </a:solidFill>
                <a:effectLst/>
                <a:latin typeface="+mn-lt"/>
                <a:ea typeface="+mn-ea"/>
                <a:cs typeface="+mn-cs"/>
              </a:rPr>
              <a:t>Ts</a:t>
            </a:r>
            <a:r>
              <a:rPr lang="en-US" sz="1200" kern="1200" baseline="0" dirty="0">
                <a:solidFill>
                  <a:schemeClr val="tx1"/>
                </a:solidFill>
                <a:effectLst/>
                <a:latin typeface="+mn-lt"/>
                <a:ea typeface="+mn-ea"/>
                <a:cs typeface="+mn-cs"/>
              </a:rPr>
              <a:t> and fs is the sampling frequency 8 kHz</a:t>
            </a:r>
            <a:r>
              <a:rPr lang="en-US" sz="1200" kern="1200" dirty="0">
                <a:solidFill>
                  <a:schemeClr val="tx1"/>
                </a:solidFill>
                <a:effectLst/>
                <a:latin typeface="+mn-lt"/>
                <a:ea typeface="+mn-ea"/>
                <a:cs typeface="+mn-cs"/>
              </a:rPr>
              <a:t>.</a:t>
            </a:r>
            <a:endParaRPr lang="en-SG" sz="120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15</a:t>
            </a:fld>
            <a:endParaRPr lang="en-SG"/>
          </a:p>
        </p:txBody>
      </p:sp>
    </p:spTree>
    <p:extLst>
      <p:ext uri="{BB962C8B-B14F-4D97-AF65-F5344CB8AC3E}">
        <p14:creationId xmlns:p14="http://schemas.microsoft.com/office/powerpoint/2010/main" val="246197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an ideal low pass filter or reconstruction filter with cut-off frequency at half the sampling frequency of</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4 kHz</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remove the replications, it can be seen that the original sine wave spectrum is recovered.</a:t>
            </a:r>
            <a:endParaRPr lang="en-SG" sz="1200" kern="1200" dirty="0">
              <a:solidFill>
                <a:schemeClr val="tx1"/>
              </a:solidFill>
              <a:effectLst/>
              <a:latin typeface="+mn-lt"/>
              <a:ea typeface="+mn-ea"/>
              <a:cs typeface="+mn-cs"/>
            </a:endParaRPr>
          </a:p>
          <a:p>
            <a:endParaRPr lang="en-SG" sz="1200" kern="1200" dirty="0">
              <a:solidFill>
                <a:schemeClr val="tx1"/>
              </a:solidFill>
              <a:effectLst/>
              <a:latin typeface="+mn-lt"/>
              <a:ea typeface="+mn-ea"/>
              <a:cs typeface="+mn-cs"/>
            </a:endParaRPr>
          </a:p>
          <a:p>
            <a:r>
              <a:rPr lang="en-SG" sz="1200" kern="1200" dirty="0">
                <a:solidFill>
                  <a:schemeClr val="tx1"/>
                </a:solidFill>
                <a:effectLst/>
                <a:latin typeface="+mn-lt"/>
                <a:ea typeface="+mn-ea"/>
                <a:cs typeface="+mn-cs"/>
              </a:rPr>
              <a:t>There is no aliasing distortion. You get</a:t>
            </a:r>
            <a:r>
              <a:rPr lang="en-SG" sz="1200" kern="1200" baseline="0" dirty="0">
                <a:solidFill>
                  <a:schemeClr val="tx1"/>
                </a:solidFill>
                <a:effectLst/>
                <a:latin typeface="+mn-lt"/>
                <a:ea typeface="+mn-ea"/>
                <a:cs typeface="+mn-cs"/>
              </a:rPr>
              <a:t> back on your original signal.</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16</a:t>
            </a:fld>
            <a:endParaRPr lang="en-SG"/>
          </a:p>
        </p:txBody>
      </p:sp>
    </p:spTree>
    <p:extLst>
      <p:ext uri="{BB962C8B-B14F-4D97-AF65-F5344CB8AC3E}">
        <p14:creationId xmlns:p14="http://schemas.microsoft.com/office/powerpoint/2010/main" val="1823353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a:t>
            </a:r>
            <a:r>
              <a:rPr lang="en-SG" baseline="0" dirty="0"/>
              <a:t> cut-off frequency is set at 4 kHz, half of the sampling frequency in this example.</a:t>
            </a:r>
          </a:p>
          <a:p>
            <a:endParaRPr lang="en-SG" baseline="0" dirty="0"/>
          </a:p>
          <a:p>
            <a:r>
              <a:rPr lang="en-SG" baseline="0" dirty="0"/>
              <a:t>The time domain signal can be faithfully reproduced.</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17</a:t>
            </a:fld>
            <a:endParaRPr lang="en-SG"/>
          </a:p>
        </p:txBody>
      </p:sp>
    </p:spTree>
    <p:extLst>
      <p:ext uri="{BB962C8B-B14F-4D97-AF65-F5344CB8AC3E}">
        <p14:creationId xmlns:p14="http://schemas.microsoft.com/office/powerpoint/2010/main" val="1474690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Consider another case of using sampling frequency</a:t>
            </a:r>
            <a:r>
              <a:rPr lang="en-SG" baseline="0" dirty="0"/>
              <a:t> as 1600 hertz</a:t>
            </a:r>
          </a:p>
          <a:p>
            <a:endParaRPr lang="en-SG" baseline="0" dirty="0"/>
          </a:p>
          <a:p>
            <a:r>
              <a:rPr lang="en-SG" baseline="0" dirty="0"/>
              <a:t>What do you think? </a:t>
            </a:r>
          </a:p>
          <a:p>
            <a:endParaRPr lang="en-SG" baseline="0" dirty="0"/>
          </a:p>
          <a:p>
            <a:r>
              <a:rPr lang="en-SG" baseline="0" dirty="0"/>
              <a:t>Is there any aliasing distortion?</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18</a:t>
            </a:fld>
            <a:endParaRPr lang="en-SG"/>
          </a:p>
        </p:txBody>
      </p:sp>
    </p:spTree>
    <p:extLst>
      <p:ext uri="{BB962C8B-B14F-4D97-AF65-F5344CB8AC3E}">
        <p14:creationId xmlns:p14="http://schemas.microsoft.com/office/powerpoint/2010/main" val="1470470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Follow the earlier</a:t>
            </a:r>
            <a:r>
              <a:rPr lang="en-SG" baseline="0" dirty="0"/>
              <a:t> steps, you will notice that the there is an overlapping of sampled signals in the frequency domain.</a:t>
            </a:r>
          </a:p>
          <a:p>
            <a:endParaRPr lang="en-SG" baseline="0" dirty="0"/>
          </a:p>
          <a:p>
            <a:r>
              <a:rPr lang="en-SG" baseline="0" dirty="0"/>
              <a:t>Notice carefully, there is 600 hertz signals due to the sampling process.</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19</a:t>
            </a:fld>
            <a:endParaRPr lang="en-SG"/>
          </a:p>
        </p:txBody>
      </p:sp>
    </p:spTree>
    <p:extLst>
      <p:ext uri="{BB962C8B-B14F-4D97-AF65-F5344CB8AC3E}">
        <p14:creationId xmlns:p14="http://schemas.microsoft.com/office/powerpoint/2010/main" val="3272607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If the ideal</a:t>
            </a:r>
            <a:r>
              <a:rPr lang="en-SG" baseline="0" dirty="0"/>
              <a:t> low pass filter or reconstruction filter with cut-off frequency at 800 hertz that is half the sampling frequency of 1600 hertz is used to recover the original signal, a 600 hertz sine wave is obtained at the output of the filter instead of the original 1 kilo hertz sine wave</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20</a:t>
            </a:fld>
            <a:endParaRPr lang="en-SG"/>
          </a:p>
        </p:txBody>
      </p:sp>
    </p:spTree>
    <p:extLst>
      <p:ext uri="{BB962C8B-B14F-4D97-AF65-F5344CB8AC3E}">
        <p14:creationId xmlns:p14="http://schemas.microsoft.com/office/powerpoint/2010/main" val="2633676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the previous chapter,</a:t>
            </a:r>
            <a:r>
              <a:rPr lang="en-SG" baseline="0" dirty="0"/>
              <a:t> we have cover this basic block diagram of a digital processing system.</a:t>
            </a:r>
          </a:p>
          <a:p>
            <a:endParaRPr lang="en-SG" baseline="0" dirty="0"/>
          </a:p>
          <a:p>
            <a:r>
              <a:rPr lang="en-SG" baseline="0" dirty="0"/>
              <a:t>Here the sampler perform the job of sampling to convert the constant time constant amplitude signal into discrete time constant amplitude signal. </a:t>
            </a:r>
          </a:p>
          <a:p>
            <a:endParaRPr lang="en-SG" baseline="0" dirty="0"/>
          </a:p>
          <a:p>
            <a:r>
              <a:rPr lang="en-SG" baseline="0" dirty="0"/>
              <a:t>Hence the sampler performs the sampling. The sample signal is will only have amplitude values at discrete time.</a:t>
            </a:r>
          </a:p>
          <a:p>
            <a:endParaRPr lang="en-SG" baseline="0" dirty="0"/>
          </a:p>
          <a:p>
            <a:r>
              <a:rPr lang="en-SG" baseline="0" dirty="0"/>
              <a:t>You can take the output of the sampled signal as the multiplication of the impulse trains with the input signal.</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3</a:t>
            </a:fld>
            <a:endParaRPr lang="en-SG"/>
          </a:p>
        </p:txBody>
      </p:sp>
    </p:spTree>
    <p:extLst>
      <p:ext uri="{BB962C8B-B14F-4D97-AF65-F5344CB8AC3E}">
        <p14:creationId xmlns:p14="http://schemas.microsoft.com/office/powerpoint/2010/main" val="2008812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Hence</a:t>
            </a:r>
            <a:r>
              <a:rPr lang="en-SG" baseline="0" dirty="0"/>
              <a:t> with a much lower sampling frequency of 1600 hertz, we obtain the sampled signal after the reconstruction filter to be 600 hertz instead of 1000 kilo hertz.</a:t>
            </a:r>
          </a:p>
          <a:p>
            <a:endParaRPr lang="en-SG" baseline="0" dirty="0"/>
          </a:p>
          <a:p>
            <a:r>
              <a:rPr lang="en-SG" baseline="0" dirty="0"/>
              <a:t>Aliasing occurs. We do not get back the original signal.</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21</a:t>
            </a:fld>
            <a:endParaRPr lang="en-SG"/>
          </a:p>
        </p:txBody>
      </p:sp>
    </p:spTree>
    <p:extLst>
      <p:ext uri="{BB962C8B-B14F-4D97-AF65-F5344CB8AC3E}">
        <p14:creationId xmlns:p14="http://schemas.microsoft.com/office/powerpoint/2010/main" val="191057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figure</a:t>
            </a:r>
            <a:r>
              <a:rPr lang="en-SG" baseline="0" dirty="0"/>
              <a:t> above shows that there must be at least 2 samples per period of the signal that is the sampling frequency must be at least twice the original signal frequency.</a:t>
            </a:r>
          </a:p>
          <a:p>
            <a:endParaRPr lang="en-SG" baseline="0" dirty="0"/>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22</a:t>
            </a:fld>
            <a:endParaRPr lang="en-SG"/>
          </a:p>
        </p:txBody>
      </p:sp>
    </p:spTree>
    <p:extLst>
      <p:ext uri="{BB962C8B-B14F-4D97-AF65-F5344CB8AC3E}">
        <p14:creationId xmlns:p14="http://schemas.microsoft.com/office/powerpoint/2010/main" val="2024668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cut off frequency, </a:t>
            </a:r>
            <a:r>
              <a:rPr lang="en-GB" sz="1200" i="1" kern="1200" dirty="0">
                <a:solidFill>
                  <a:schemeClr val="tx1"/>
                </a:solidFill>
                <a:effectLst/>
                <a:latin typeface="+mn-lt"/>
                <a:ea typeface="+mn-ea"/>
                <a:cs typeface="+mn-cs"/>
              </a:rPr>
              <a:t>f</a:t>
            </a:r>
            <a:r>
              <a:rPr lang="en-GB" sz="1200" i="0" kern="1200" dirty="0">
                <a:solidFill>
                  <a:schemeClr val="tx1"/>
                </a:solidFill>
                <a:effectLst/>
                <a:latin typeface="+mn-lt"/>
                <a:ea typeface="+mn-ea"/>
                <a:cs typeface="+mn-cs"/>
              </a:rPr>
              <a:t>c</a:t>
            </a:r>
            <a:r>
              <a:rPr lang="en-GB" sz="1200" i="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is commonly referred to as the </a:t>
            </a:r>
            <a:r>
              <a:rPr lang="en-GB" sz="1200" b="1" kern="1200" dirty="0" err="1">
                <a:solidFill>
                  <a:schemeClr val="tx1"/>
                </a:solidFill>
                <a:effectLst/>
                <a:latin typeface="+mn-lt"/>
                <a:ea typeface="+mn-ea"/>
                <a:cs typeface="+mn-cs"/>
              </a:rPr>
              <a:t>Nyquist</a:t>
            </a:r>
            <a:r>
              <a:rPr lang="en-GB" sz="1200" b="1" kern="1200" dirty="0">
                <a:solidFill>
                  <a:schemeClr val="tx1"/>
                </a:solidFill>
                <a:effectLst/>
                <a:latin typeface="+mn-lt"/>
                <a:ea typeface="+mn-ea"/>
                <a:cs typeface="+mn-cs"/>
              </a:rPr>
              <a:t> frequency</a:t>
            </a:r>
            <a:r>
              <a:rPr lang="en-GB" sz="1200" kern="1200" dirty="0">
                <a:solidFill>
                  <a:schemeClr val="tx1"/>
                </a:solidFill>
                <a:effectLst/>
                <a:latin typeface="+mn-lt"/>
                <a:ea typeface="+mn-ea"/>
                <a:cs typeface="+mn-cs"/>
              </a:rPr>
              <a:t>, and the frequency, 2</a:t>
            </a:r>
            <a:r>
              <a:rPr lang="en-GB" sz="1200" i="1" kern="1200" baseline="0" dirty="0">
                <a:solidFill>
                  <a:schemeClr val="tx1"/>
                </a:solidFill>
                <a:effectLst/>
                <a:latin typeface="+mn-lt"/>
                <a:ea typeface="+mn-ea"/>
                <a:cs typeface="+mn-cs"/>
              </a:rPr>
              <a:t> twice fc</a:t>
            </a:r>
            <a:r>
              <a:rPr lang="en-GB" sz="1200" kern="1200" dirty="0">
                <a:solidFill>
                  <a:schemeClr val="tx1"/>
                </a:solidFill>
                <a:effectLst/>
                <a:latin typeface="+mn-lt"/>
                <a:ea typeface="+mn-ea"/>
                <a:cs typeface="+mn-cs"/>
              </a:rPr>
              <a:t> that must be exceeded by the sampling frequency is called the </a:t>
            </a:r>
            <a:r>
              <a:rPr lang="en-GB" sz="1200" b="1" kern="1200" dirty="0" err="1">
                <a:solidFill>
                  <a:schemeClr val="tx1"/>
                </a:solidFill>
                <a:effectLst/>
                <a:latin typeface="+mn-lt"/>
                <a:ea typeface="+mn-ea"/>
                <a:cs typeface="+mn-cs"/>
              </a:rPr>
              <a:t>Nyquist</a:t>
            </a:r>
            <a:r>
              <a:rPr lang="en-GB" sz="1200" b="1" kern="1200" dirty="0">
                <a:solidFill>
                  <a:schemeClr val="tx1"/>
                </a:solidFill>
                <a:effectLst/>
                <a:latin typeface="+mn-lt"/>
                <a:ea typeface="+mn-ea"/>
                <a:cs typeface="+mn-cs"/>
              </a:rPr>
              <a:t> rate</a:t>
            </a:r>
            <a:r>
              <a:rPr lang="en-GB" sz="1200" kern="1200" baseline="300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 After </a:t>
            </a:r>
            <a:r>
              <a:rPr lang="en-GB" sz="1200" kern="1200" dirty="0" err="1">
                <a:solidFill>
                  <a:schemeClr val="tx1"/>
                </a:solidFill>
                <a:effectLst/>
                <a:latin typeface="+mn-lt"/>
                <a:ea typeface="+mn-ea"/>
                <a:cs typeface="+mn-cs"/>
              </a:rPr>
              <a:t>bandlimiting</a:t>
            </a:r>
            <a:r>
              <a:rPr lang="en-GB" sz="1200" kern="1200" dirty="0">
                <a:solidFill>
                  <a:schemeClr val="tx1"/>
                </a:solidFill>
                <a:effectLst/>
                <a:latin typeface="+mn-lt"/>
                <a:ea typeface="+mn-ea"/>
                <a:cs typeface="+mn-cs"/>
              </a:rPr>
              <a:t>, the highest sinusoidal component of the signal will have a frequency of </a:t>
            </a:r>
            <a:r>
              <a:rPr lang="en-GB" sz="1200" i="1" kern="1200" dirty="0" err="1">
                <a:solidFill>
                  <a:schemeClr val="tx1"/>
                </a:solidFill>
                <a:effectLst/>
                <a:latin typeface="+mn-lt"/>
                <a:ea typeface="+mn-ea"/>
                <a:cs typeface="+mn-cs"/>
              </a:rPr>
              <a:t>fm</a:t>
            </a:r>
            <a:r>
              <a:rPr lang="en-GB" sz="1200" i="1" kern="1200" baseline="0" dirty="0">
                <a:solidFill>
                  <a:schemeClr val="tx1"/>
                </a:solidFill>
                <a:effectLst/>
                <a:latin typeface="+mn-lt"/>
                <a:ea typeface="+mn-ea"/>
                <a:cs typeface="+mn-cs"/>
              </a:rPr>
              <a:t> (highest frequency components of the original signal)</a:t>
            </a:r>
            <a:r>
              <a:rPr lang="en-GB" sz="1200" kern="1200" dirty="0">
                <a:solidFill>
                  <a:schemeClr val="tx1"/>
                </a:solidFill>
                <a:effectLst/>
                <a:latin typeface="+mn-lt"/>
                <a:ea typeface="+mn-ea"/>
                <a:cs typeface="+mn-cs"/>
              </a:rPr>
              <a:t>= </a:t>
            </a:r>
            <a:r>
              <a:rPr lang="en-GB" sz="1200" i="1" kern="1200" dirty="0">
                <a:solidFill>
                  <a:schemeClr val="tx1"/>
                </a:solidFill>
                <a:effectLst/>
                <a:latin typeface="+mn-lt"/>
                <a:ea typeface="+mn-ea"/>
                <a:cs typeface="+mn-cs"/>
              </a:rPr>
              <a:t>fc</a:t>
            </a:r>
            <a:r>
              <a:rPr lang="en-GB" sz="1200" kern="1200" dirty="0">
                <a:solidFill>
                  <a:schemeClr val="tx1"/>
                </a:solidFill>
                <a:effectLst/>
                <a:latin typeface="+mn-lt"/>
                <a:ea typeface="+mn-ea"/>
                <a:cs typeface="+mn-cs"/>
              </a:rPr>
              <a:t> (cut-off frequency of anti-aliasing filter).</a:t>
            </a:r>
          </a:p>
          <a:p>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Some authors use </a:t>
            </a:r>
            <a:r>
              <a:rPr lang="en-GB" sz="1200" kern="1200" dirty="0" err="1">
                <a:solidFill>
                  <a:schemeClr val="tx1"/>
                </a:solidFill>
                <a:effectLst/>
                <a:latin typeface="+mn-lt"/>
                <a:ea typeface="+mn-ea"/>
                <a:cs typeface="+mn-cs"/>
              </a:rPr>
              <a:t>Nyquist</a:t>
            </a:r>
            <a:r>
              <a:rPr lang="en-GB" sz="1200" kern="1200" dirty="0">
                <a:solidFill>
                  <a:schemeClr val="tx1"/>
                </a:solidFill>
                <a:effectLst/>
                <a:latin typeface="+mn-lt"/>
                <a:ea typeface="+mn-ea"/>
                <a:cs typeface="+mn-cs"/>
              </a:rPr>
              <a:t> frequency and </a:t>
            </a:r>
            <a:r>
              <a:rPr lang="en-GB" sz="1200" kern="1200" dirty="0" err="1">
                <a:solidFill>
                  <a:schemeClr val="tx1"/>
                </a:solidFill>
                <a:effectLst/>
                <a:latin typeface="+mn-lt"/>
                <a:ea typeface="+mn-ea"/>
                <a:cs typeface="+mn-cs"/>
              </a:rPr>
              <a:t>Nyquist</a:t>
            </a:r>
            <a:r>
              <a:rPr lang="en-GB" sz="1200" kern="1200" dirty="0">
                <a:solidFill>
                  <a:schemeClr val="tx1"/>
                </a:solidFill>
                <a:effectLst/>
                <a:latin typeface="+mn-lt"/>
                <a:ea typeface="+mn-ea"/>
                <a:cs typeface="+mn-cs"/>
              </a:rPr>
              <a:t> rate interchangeably to mean the minimum sampling frequency. This may cause some confusion among readers. In this book, </a:t>
            </a:r>
            <a:r>
              <a:rPr lang="en-GB" sz="1200" kern="1200" dirty="0" err="1">
                <a:solidFill>
                  <a:schemeClr val="tx1"/>
                </a:solidFill>
                <a:effectLst/>
                <a:latin typeface="+mn-lt"/>
                <a:ea typeface="+mn-ea"/>
                <a:cs typeface="+mn-cs"/>
              </a:rPr>
              <a:t>Nyquist</a:t>
            </a:r>
            <a:r>
              <a:rPr lang="en-GB" sz="1200" kern="1200" dirty="0">
                <a:solidFill>
                  <a:schemeClr val="tx1"/>
                </a:solidFill>
                <a:effectLst/>
                <a:latin typeface="+mn-lt"/>
                <a:ea typeface="+mn-ea"/>
                <a:cs typeface="+mn-cs"/>
              </a:rPr>
              <a:t> rate indicates minimum sampling frequency.</a:t>
            </a:r>
            <a:endParaRPr lang="en-SG" sz="120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23</a:t>
            </a:fld>
            <a:endParaRPr lang="en-SG"/>
          </a:p>
        </p:txBody>
      </p:sp>
    </p:spTree>
    <p:extLst>
      <p:ext uri="{BB962C8B-B14F-4D97-AF65-F5344CB8AC3E}">
        <p14:creationId xmlns:p14="http://schemas.microsoft.com/office/powerpoint/2010/main" val="1284710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By sampling in the time domain, we see that</a:t>
            </a:r>
            <a:r>
              <a:rPr lang="en-SG" baseline="0" dirty="0"/>
              <a:t> in frequency domain, the spectrum replicates itself at multiples of the sampling </a:t>
            </a:r>
            <a:r>
              <a:rPr lang="en-SG" baseline="0" dirty="0" err="1"/>
              <a:t>frequcency</a:t>
            </a:r>
            <a:r>
              <a:rPr lang="en-SG" baseline="0" dirty="0"/>
              <a:t> at fs, 2fs, 3fs..</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24</a:t>
            </a:fld>
            <a:endParaRPr lang="en-SG"/>
          </a:p>
        </p:txBody>
      </p:sp>
    </p:spTree>
    <p:extLst>
      <p:ext uri="{BB962C8B-B14F-4D97-AF65-F5344CB8AC3E}">
        <p14:creationId xmlns:p14="http://schemas.microsoft.com/office/powerpoint/2010/main" val="422319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selection</a:t>
            </a:r>
            <a:r>
              <a:rPr lang="en-SG" baseline="0" dirty="0"/>
              <a:t> of the sampling frequency is important. If the sampling frequency does not meet the </a:t>
            </a:r>
            <a:r>
              <a:rPr lang="en-SG" baseline="0" dirty="0" err="1"/>
              <a:t>Nyquist</a:t>
            </a:r>
            <a:r>
              <a:rPr lang="en-SG" baseline="0" dirty="0"/>
              <a:t> sampling theorem where fs is greater or equal two times the highest frequency component of the signal, aliasing occurs.</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25</a:t>
            </a:fld>
            <a:endParaRPr lang="en-SG"/>
          </a:p>
        </p:txBody>
      </p:sp>
    </p:spTree>
    <p:extLst>
      <p:ext uri="{BB962C8B-B14F-4D97-AF65-F5344CB8AC3E}">
        <p14:creationId xmlns:p14="http://schemas.microsoft.com/office/powerpoint/2010/main" val="485833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Fourier transform is used to</a:t>
            </a:r>
            <a:r>
              <a:rPr lang="en-SG" baseline="0" dirty="0"/>
              <a:t> convert time domain signal to frequency domain.</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26</a:t>
            </a:fld>
            <a:endParaRPr lang="en-SG"/>
          </a:p>
        </p:txBody>
      </p:sp>
    </p:spTree>
    <p:extLst>
      <p:ext uri="{BB962C8B-B14F-4D97-AF65-F5344CB8AC3E}">
        <p14:creationId xmlns:p14="http://schemas.microsoft.com/office/powerpoint/2010/main" val="4239023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By sampling, we produce duplicates of the original</a:t>
            </a:r>
            <a:r>
              <a:rPr lang="en-SG" baseline="0" dirty="0"/>
              <a:t> frequency spectrum at multiple sampling frequencies.</a:t>
            </a:r>
          </a:p>
          <a:p>
            <a:r>
              <a:rPr lang="en-SG" baseline="0" dirty="0" err="1"/>
              <a:t>fm</a:t>
            </a:r>
            <a:r>
              <a:rPr lang="en-SG" baseline="0" dirty="0"/>
              <a:t> is the highest or maximum frequency component of the signal</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27</a:t>
            </a:fld>
            <a:endParaRPr lang="en-SG"/>
          </a:p>
        </p:txBody>
      </p:sp>
    </p:spTree>
    <p:extLst>
      <p:ext uri="{BB962C8B-B14F-4D97-AF65-F5344CB8AC3E}">
        <p14:creationId xmlns:p14="http://schemas.microsoft.com/office/powerpoint/2010/main" val="109851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err="1"/>
              <a:t>Nyquist</a:t>
            </a:r>
            <a:r>
              <a:rPr lang="en-SG" dirty="0"/>
              <a:t> sampling</a:t>
            </a:r>
            <a:r>
              <a:rPr lang="en-SG" baseline="0" dirty="0"/>
              <a:t> theorem states that </a:t>
            </a:r>
            <a:r>
              <a:rPr lang="en-US" dirty="0">
                <a:solidFill>
                  <a:schemeClr val="accent1">
                    <a:lumMod val="75000"/>
                  </a:schemeClr>
                </a:solidFill>
                <a:cs typeface="Times New Roman" pitchFamily="18" charset="0"/>
              </a:rPr>
              <a:t>M</a:t>
            </a:r>
            <a:r>
              <a:rPr lang="en-GB" dirty="0" err="1">
                <a:solidFill>
                  <a:schemeClr val="accent1">
                    <a:lumMod val="75000"/>
                  </a:schemeClr>
                </a:solidFill>
                <a:cs typeface="Times New Roman" pitchFamily="18" charset="0"/>
              </a:rPr>
              <a:t>inimum</a:t>
            </a:r>
            <a:r>
              <a:rPr lang="en-GB" dirty="0">
                <a:solidFill>
                  <a:schemeClr val="accent1">
                    <a:lumMod val="75000"/>
                  </a:schemeClr>
                </a:solidFill>
                <a:cs typeface="Times New Roman" pitchFamily="18" charset="0"/>
              </a:rPr>
              <a:t> sampling frequency for a sine wave is twice its frequency</a:t>
            </a:r>
            <a:r>
              <a:rPr lang="en-GB" baseline="0" dirty="0">
                <a:solidFill>
                  <a:schemeClr val="accent1">
                    <a:lumMod val="75000"/>
                  </a:schemeClr>
                </a:solidFill>
                <a:cs typeface="Times New Roman" pitchFamily="18" charset="0"/>
              </a:rPr>
              <a:t> in order to avoid aliasing distortion.</a:t>
            </a:r>
            <a:endParaRPr lang="en-US" dirty="0">
              <a:solidFill>
                <a:schemeClr val="accent1">
                  <a:lumMod val="75000"/>
                </a:schemeClr>
              </a:solidFill>
            </a:endParaRP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28</a:t>
            </a:fld>
            <a:endParaRPr lang="en-SG"/>
          </a:p>
        </p:txBody>
      </p:sp>
    </p:spTree>
    <p:extLst>
      <p:ext uri="{BB962C8B-B14F-4D97-AF65-F5344CB8AC3E}">
        <p14:creationId xmlns:p14="http://schemas.microsoft.com/office/powerpoint/2010/main" val="196858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If </a:t>
            </a:r>
            <a:r>
              <a:rPr lang="en-SG" dirty="0" err="1"/>
              <a:t>fm</a:t>
            </a:r>
            <a:r>
              <a:rPr lang="en-SG" dirty="0"/>
              <a:t>,</a:t>
            </a:r>
            <a:r>
              <a:rPr lang="en-SG" baseline="0" dirty="0"/>
              <a:t> the highest frequency is too high for the sampling frequency, one way is to </a:t>
            </a:r>
            <a:r>
              <a:rPr lang="en-SG" baseline="0" dirty="0" err="1"/>
              <a:t>bandlimit</a:t>
            </a:r>
            <a:r>
              <a:rPr lang="en-SG" baseline="0" dirty="0"/>
              <a:t> the original signal by passing through a low pass filter.</a:t>
            </a:r>
          </a:p>
          <a:p>
            <a:endParaRPr lang="en-SG" baseline="0" dirty="0"/>
          </a:p>
          <a:p>
            <a:r>
              <a:rPr lang="en-SG" baseline="0" dirty="0"/>
              <a:t>The cut off frequency of the low pass filter is set at half of the sampling frequency to avoid aliasing problem.</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29</a:t>
            </a:fld>
            <a:endParaRPr lang="en-SG"/>
          </a:p>
        </p:txBody>
      </p:sp>
    </p:spTree>
    <p:extLst>
      <p:ext uri="{BB962C8B-B14F-4D97-AF65-F5344CB8AC3E}">
        <p14:creationId xmlns:p14="http://schemas.microsoft.com/office/powerpoint/2010/main" val="3791305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a:t>
            </a:r>
            <a:r>
              <a:rPr lang="en-SG" baseline="0" dirty="0"/>
              <a:t> are 2 frequency components, one at 800 hertz with amplitude 2 and the other at 400 hertz. </a:t>
            </a:r>
          </a:p>
          <a:p>
            <a:endParaRPr lang="en-SG" dirty="0"/>
          </a:p>
          <a:p>
            <a:r>
              <a:rPr lang="en-SG" dirty="0"/>
              <a:t>No,</a:t>
            </a:r>
            <a:r>
              <a:rPr lang="en-SG" baseline="0" dirty="0"/>
              <a:t> there is no aliasing. The minimum frequency is 1600 hertz which is twice the highest frequency, </a:t>
            </a:r>
            <a:r>
              <a:rPr lang="en-SG" baseline="0" dirty="0" err="1"/>
              <a:t>fm</a:t>
            </a:r>
            <a:r>
              <a:rPr lang="en-SG" baseline="0" dirty="0"/>
              <a:t>, 800 hertz.</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30</a:t>
            </a:fld>
            <a:endParaRPr lang="en-SG"/>
          </a:p>
        </p:txBody>
      </p:sp>
    </p:spTree>
    <p:extLst>
      <p:ext uri="{BB962C8B-B14F-4D97-AF65-F5344CB8AC3E}">
        <p14:creationId xmlns:p14="http://schemas.microsoft.com/office/powerpoint/2010/main" val="406737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These are</a:t>
            </a:r>
            <a:r>
              <a:rPr lang="en-SG" baseline="0" dirty="0"/>
              <a:t> the two important processes in the whole of digital signal processing</a:t>
            </a:r>
          </a:p>
          <a:p>
            <a:endParaRPr lang="en-SG" dirty="0"/>
          </a:p>
          <a:p>
            <a:r>
              <a:rPr lang="en-SG" dirty="0"/>
              <a:t>Notice the output signal is a discrete</a:t>
            </a:r>
            <a:r>
              <a:rPr lang="en-SG" baseline="0" dirty="0"/>
              <a:t> time signal after sampling</a:t>
            </a:r>
          </a:p>
          <a:p>
            <a:r>
              <a:rPr lang="en-SG" baseline="0" dirty="0"/>
              <a:t> and the output signal is a discrete amplitude time signal after quantization</a:t>
            </a:r>
          </a:p>
          <a:p>
            <a:endParaRPr lang="en-SG" baseline="0" dirty="0"/>
          </a:p>
          <a:p>
            <a:r>
              <a:rPr lang="en-SG" baseline="0" dirty="0"/>
              <a:t>Normally in digital systems, digital data are processed at regular clock interval which is periodically</a:t>
            </a:r>
          </a:p>
          <a:p>
            <a:endParaRPr lang="en-SG" baseline="0" dirty="0"/>
          </a:p>
          <a:p>
            <a:r>
              <a:rPr lang="en-SG" baseline="0" dirty="0"/>
              <a:t>For example, in one second, you can take 10 samples at 0.1 second interval. If you take more samples such as one hundred, then the processing time as well as the storage requirement will increase.</a:t>
            </a:r>
          </a:p>
          <a:p>
            <a:endParaRPr lang="en-SG" baseline="0" dirty="0"/>
          </a:p>
          <a:p>
            <a:endParaRPr lang="en-SG" baseline="0" dirty="0"/>
          </a:p>
        </p:txBody>
      </p:sp>
      <p:sp>
        <p:nvSpPr>
          <p:cNvPr id="4" name="Slide Number Placeholder 3"/>
          <p:cNvSpPr>
            <a:spLocks noGrp="1"/>
          </p:cNvSpPr>
          <p:nvPr>
            <p:ph type="sldNum" sz="quarter" idx="10"/>
          </p:nvPr>
        </p:nvSpPr>
        <p:spPr/>
        <p:txBody>
          <a:bodyPr/>
          <a:lstStyle/>
          <a:p>
            <a:fld id="{A9AB516F-0343-42D5-A890-95AA876AC5C3}" type="slidenum">
              <a:rPr lang="en-SG" smtClean="0"/>
              <a:t>4</a:t>
            </a:fld>
            <a:endParaRPr lang="en-SG"/>
          </a:p>
        </p:txBody>
      </p:sp>
    </p:spTree>
    <p:extLst>
      <p:ext uri="{BB962C8B-B14F-4D97-AF65-F5344CB8AC3E}">
        <p14:creationId xmlns:p14="http://schemas.microsoft.com/office/powerpoint/2010/main" val="3236193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Above</a:t>
            </a:r>
            <a:r>
              <a:rPr lang="en-SG" baseline="0" dirty="0"/>
              <a:t> shows the original signal in time and frequency domain</a:t>
            </a:r>
          </a:p>
          <a:p>
            <a:endParaRPr lang="en-SG" baseline="0" dirty="0"/>
          </a:p>
          <a:p>
            <a:r>
              <a:rPr lang="en-SG" baseline="0" dirty="0"/>
              <a:t>And the diagram below show the effect of sampling. Notice that fs is greater than 2 times </a:t>
            </a:r>
            <a:r>
              <a:rPr lang="en-SG" baseline="0" dirty="0" err="1"/>
              <a:t>fm</a:t>
            </a:r>
            <a:r>
              <a:rPr lang="en-SG" baseline="0" dirty="0"/>
              <a:t> otherwise there is overlap and there is a gap between the two triangles.</a:t>
            </a:r>
          </a:p>
          <a:p>
            <a:endParaRPr lang="en-SG" baseline="0" dirty="0"/>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31</a:t>
            </a:fld>
            <a:endParaRPr lang="en-SG"/>
          </a:p>
        </p:txBody>
      </p:sp>
    </p:spTree>
    <p:extLst>
      <p:ext uri="{BB962C8B-B14F-4D97-AF65-F5344CB8AC3E}">
        <p14:creationId xmlns:p14="http://schemas.microsoft.com/office/powerpoint/2010/main" val="2276548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higher</a:t>
            </a:r>
            <a:r>
              <a:rPr lang="en-SG" baseline="0" dirty="0"/>
              <a:t> frequency components of the signal is removed by the anti-aliasing filter which is typically an ideal low pass filter.</a:t>
            </a:r>
          </a:p>
          <a:p>
            <a:endParaRPr lang="en-SG" baseline="0" dirty="0"/>
          </a:p>
          <a:p>
            <a:r>
              <a:rPr lang="en-SG" baseline="0" dirty="0"/>
              <a:t>As the energy content is mostly concentrated on the lower frequency, not much information is lost.</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32</a:t>
            </a:fld>
            <a:endParaRPr lang="en-SG"/>
          </a:p>
        </p:txBody>
      </p:sp>
    </p:spTree>
    <p:extLst>
      <p:ext uri="{BB962C8B-B14F-4D97-AF65-F5344CB8AC3E}">
        <p14:creationId xmlns:p14="http://schemas.microsoft.com/office/powerpoint/2010/main" val="2479229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shall consider two different sampling</a:t>
            </a:r>
            <a:r>
              <a:rPr lang="en-SG" baseline="0" dirty="0"/>
              <a:t> frequencies, fs  3 kilo hertz and 5 kilo hertz</a:t>
            </a:r>
          </a:p>
          <a:p>
            <a:endParaRPr lang="en-SG" baseline="0" dirty="0"/>
          </a:p>
          <a:p>
            <a:r>
              <a:rPr lang="en-SG" baseline="0" dirty="0"/>
              <a:t>What is the highest frequency component of the signal x(t)</a:t>
            </a:r>
          </a:p>
          <a:p>
            <a:r>
              <a:rPr lang="en-SG" baseline="0" dirty="0"/>
              <a:t>The highest frequency component, </a:t>
            </a:r>
            <a:r>
              <a:rPr lang="en-SG" baseline="0" dirty="0" err="1"/>
              <a:t>fm</a:t>
            </a:r>
            <a:r>
              <a:rPr lang="en-SG" baseline="0" dirty="0"/>
              <a:t> will be 2 kilo hertz</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33</a:t>
            </a:fld>
            <a:endParaRPr lang="en-SG"/>
          </a:p>
        </p:txBody>
      </p:sp>
    </p:spTree>
    <p:extLst>
      <p:ext uri="{BB962C8B-B14F-4D97-AF65-F5344CB8AC3E}">
        <p14:creationId xmlns:p14="http://schemas.microsoft.com/office/powerpoint/2010/main" val="1080302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a:t>
            </a:r>
            <a:r>
              <a:rPr lang="en-SG" baseline="0" dirty="0"/>
              <a:t> the first case, the sampling frequency is 3 kilo hertz</a:t>
            </a:r>
          </a:p>
          <a:p>
            <a:endParaRPr lang="en-SG" baseline="0" dirty="0"/>
          </a:p>
          <a:p>
            <a:r>
              <a:rPr lang="en-SG" baseline="0" dirty="0"/>
              <a:t>The cut off frequency, fc of the reconstruction filter is half the sampling frequency, fs 3 kilo hertz</a:t>
            </a:r>
          </a:p>
          <a:p>
            <a:endParaRPr lang="en-SG" baseline="0" dirty="0"/>
          </a:p>
          <a:p>
            <a:r>
              <a:rPr lang="en-SG" baseline="0" dirty="0"/>
              <a:t>Hence fc is 1.5 kilo hertz.</a:t>
            </a:r>
          </a:p>
          <a:p>
            <a:endParaRPr lang="en-SG" baseline="0" dirty="0"/>
          </a:p>
          <a:p>
            <a:r>
              <a:rPr lang="en-SG" baseline="0" dirty="0"/>
              <a:t>Using the technique in the above slides, there will be overlapping and after going through the reconstruction filter, the sampled frequency spectrum is modified.</a:t>
            </a:r>
          </a:p>
          <a:p>
            <a:r>
              <a:rPr lang="en-SG" baseline="0" dirty="0"/>
              <a:t>Aliasing occurs</a:t>
            </a:r>
          </a:p>
          <a:p>
            <a:endParaRPr lang="en-SG" baseline="0" dirty="0"/>
          </a:p>
          <a:p>
            <a:endParaRPr lang="en-SG" baseline="0" dirty="0"/>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34</a:t>
            </a:fld>
            <a:endParaRPr lang="en-SG"/>
          </a:p>
        </p:txBody>
      </p:sp>
    </p:spTree>
    <p:extLst>
      <p:ext uri="{BB962C8B-B14F-4D97-AF65-F5344CB8AC3E}">
        <p14:creationId xmlns:p14="http://schemas.microsoft.com/office/powerpoint/2010/main" val="2673398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the second</a:t>
            </a:r>
            <a:r>
              <a:rPr lang="en-SG" baseline="0" dirty="0"/>
              <a:t> case, the sampling frequency is 5 kilo hertz which is twice 2 kilo hertz, </a:t>
            </a:r>
            <a:r>
              <a:rPr lang="en-SG" baseline="0" dirty="0" err="1"/>
              <a:t>fm</a:t>
            </a:r>
            <a:r>
              <a:rPr lang="en-SG" baseline="0" dirty="0"/>
              <a:t> the highest frequency component.</a:t>
            </a:r>
          </a:p>
          <a:p>
            <a:endParaRPr lang="en-SG" baseline="0" dirty="0"/>
          </a:p>
          <a:p>
            <a:r>
              <a:rPr lang="en-SG" baseline="0" dirty="0"/>
              <a:t>Hence there is not overlap of the sampled spectrum at different sampling frequencies.</a:t>
            </a:r>
          </a:p>
          <a:p>
            <a:endParaRPr lang="en-SG" baseline="0" dirty="0"/>
          </a:p>
          <a:p>
            <a:r>
              <a:rPr lang="en-SG" baseline="0" dirty="0"/>
              <a:t>There is no aliasing and no loss of information during the sampling conversion process.</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35</a:t>
            </a:fld>
            <a:endParaRPr lang="en-SG"/>
          </a:p>
        </p:txBody>
      </p:sp>
    </p:spTree>
    <p:extLst>
      <p:ext uri="{BB962C8B-B14F-4D97-AF65-F5344CB8AC3E}">
        <p14:creationId xmlns:p14="http://schemas.microsoft.com/office/powerpoint/2010/main" val="2236349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eaLnBrk="1" hangingPunct="1"/>
            <a:fld id="{62A28848-B1CF-42B2-BFC4-9BF6607B1C4C}" type="slidenum">
              <a:rPr lang="en-GB" sz="1200" smtClean="0">
                <a:latin typeface="Times New Roman" pitchFamily="18" charset="0"/>
              </a:rPr>
              <a:pPr eaLnBrk="1" hangingPunct="1"/>
              <a:t>36</a:t>
            </a:fld>
            <a:endParaRPr lang="en-GB" sz="1200">
              <a:latin typeface="Times New Roman" pitchFamily="18" charset="0"/>
            </a:endParaRPr>
          </a:p>
        </p:txBody>
      </p:sp>
      <p:sp>
        <p:nvSpPr>
          <p:cNvPr id="29699" name="Rectangle 2"/>
          <p:cNvSpPr>
            <a:spLocks noGrp="1" noRot="1" noChangeAspect="1" noChangeArrowheads="1" noTextEdit="1"/>
          </p:cNvSpPr>
          <p:nvPr>
            <p:ph type="sldImg"/>
          </p:nvPr>
        </p:nvSpPr>
        <p:spPr>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a:t>Signals can be classified as quantized and non quantized.</a:t>
            </a:r>
          </a:p>
          <a:p>
            <a:pPr eaLnBrk="1" hangingPunct="1"/>
            <a:endParaRPr lang="en-US" dirty="0"/>
          </a:p>
          <a:p>
            <a:pPr eaLnBrk="1" hangingPunct="1"/>
            <a:r>
              <a:rPr lang="en-US" dirty="0"/>
              <a:t>A non quantized</a:t>
            </a:r>
            <a:r>
              <a:rPr lang="en-US" baseline="0" dirty="0"/>
              <a:t> signal can assume any values such as body temperature.</a:t>
            </a:r>
          </a:p>
          <a:p>
            <a:pPr eaLnBrk="1" hangingPunct="1"/>
            <a:endParaRPr lang="en-US" baseline="0" dirty="0"/>
          </a:p>
          <a:p>
            <a:pPr eaLnBrk="1" hangingPunct="1"/>
            <a:r>
              <a:rPr lang="en-US" baseline="0" dirty="0"/>
              <a:t>A quantized signal takes on discrete value such as a digital thermometer.</a:t>
            </a:r>
          </a:p>
          <a:p>
            <a:pPr eaLnBrk="1" hangingPunct="1"/>
            <a:endParaRPr lang="en-US" baseline="0" dirty="0"/>
          </a:p>
          <a:p>
            <a:pPr eaLnBrk="1" hangingPunct="1"/>
            <a:r>
              <a:rPr lang="en-US" baseline="0" dirty="0"/>
              <a:t>To be able to generate a quantized signal, it must be a discrete time domain signal. Hence we perform the sampling process through the sampler.</a:t>
            </a:r>
          </a:p>
          <a:p>
            <a:pPr eaLnBrk="1" hangingPunct="1"/>
            <a:r>
              <a:rPr lang="en-US" baseline="0" dirty="0"/>
              <a:t>Later, the discrete time signal will go through the </a:t>
            </a:r>
            <a:r>
              <a:rPr lang="en-US" baseline="0" dirty="0" err="1"/>
              <a:t>quantizer</a:t>
            </a:r>
            <a:r>
              <a:rPr lang="en-US" baseline="0" dirty="0"/>
              <a:t> to convert the discrete continuous amplitude discrete time signal to discrete amplitude discrete time signals and into binary codes for the digital signal processor to do computation.</a:t>
            </a:r>
          </a:p>
          <a:p>
            <a:pPr eaLnBrk="1" hangingPunct="1"/>
            <a:r>
              <a:rPr lang="en-US" baseline="0" dirty="0"/>
              <a:t>The conversion of discrete amplitude to binary codes is done by the encoder.</a:t>
            </a:r>
          </a:p>
          <a:p>
            <a:pPr eaLnBrk="1" hangingPunct="1"/>
            <a:endParaRPr lang="en-US" baseline="0"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p:txBody>
      </p:sp>
    </p:spTree>
    <p:extLst>
      <p:ext uri="{BB962C8B-B14F-4D97-AF65-F5344CB8AC3E}">
        <p14:creationId xmlns:p14="http://schemas.microsoft.com/office/powerpoint/2010/main" val="2041816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conversion of the </a:t>
            </a:r>
            <a:r>
              <a:rPr lang="en-SG" dirty="0" err="1"/>
              <a:t>analog</a:t>
            </a:r>
            <a:r>
              <a:rPr lang="en-SG" dirty="0"/>
              <a:t> signal to discrete amplitude is done</a:t>
            </a:r>
            <a:r>
              <a:rPr lang="en-SG" baseline="0" dirty="0"/>
              <a:t> by the </a:t>
            </a:r>
            <a:r>
              <a:rPr lang="en-SG" baseline="0" dirty="0" err="1"/>
              <a:t>analog</a:t>
            </a:r>
            <a:r>
              <a:rPr lang="en-SG" baseline="0" dirty="0"/>
              <a:t> to digital converter either by a hardware chip or through software.</a:t>
            </a:r>
          </a:p>
          <a:p>
            <a:endParaRPr lang="en-SG" baseline="0" dirty="0"/>
          </a:p>
          <a:p>
            <a:r>
              <a:rPr lang="en-SG" baseline="0" dirty="0"/>
              <a:t>During the process, the amplitude of each sample is rounded off to the nearest discrete amplitude and convert to the nearest binary code. </a:t>
            </a:r>
          </a:p>
          <a:p>
            <a:r>
              <a:rPr lang="en-SG" baseline="0" dirty="0"/>
              <a:t>This whole process is called quantization. It also introduces an error as the </a:t>
            </a:r>
            <a:r>
              <a:rPr lang="en-SG" baseline="0" dirty="0" err="1"/>
              <a:t>analog</a:t>
            </a:r>
            <a:r>
              <a:rPr lang="en-SG" baseline="0" dirty="0"/>
              <a:t> signal is approximated to a discrete amplitude signal and this error can be minimized by using more step sizes or resolution which will be explained later.</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37</a:t>
            </a:fld>
            <a:endParaRPr lang="en-SG"/>
          </a:p>
        </p:txBody>
      </p:sp>
    </p:spTree>
    <p:extLst>
      <p:ext uri="{BB962C8B-B14F-4D97-AF65-F5344CB8AC3E}">
        <p14:creationId xmlns:p14="http://schemas.microsoft.com/office/powerpoint/2010/main" val="4043471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a:t>
            </a:r>
            <a:r>
              <a:rPr lang="en-SG" baseline="0" dirty="0"/>
              <a:t> a 3-bit system or encoder, there will be  2 to the power of 3, 8 unique codes.</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38</a:t>
            </a:fld>
            <a:endParaRPr lang="en-SG"/>
          </a:p>
        </p:txBody>
      </p:sp>
    </p:spTree>
    <p:extLst>
      <p:ext uri="{BB962C8B-B14F-4D97-AF65-F5344CB8AC3E}">
        <p14:creationId xmlns:p14="http://schemas.microsoft.com/office/powerpoint/2010/main" val="2754953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a typical</a:t>
            </a:r>
            <a:r>
              <a:rPr lang="en-SG" baseline="0" dirty="0"/>
              <a:t> </a:t>
            </a:r>
            <a:r>
              <a:rPr lang="en-SG" baseline="0" dirty="0" err="1"/>
              <a:t>analog</a:t>
            </a:r>
            <a:r>
              <a:rPr lang="en-SG" baseline="0" dirty="0"/>
              <a:t> to digital converter of 12 bits that is sold by </a:t>
            </a:r>
            <a:r>
              <a:rPr lang="en-SG" baseline="0" dirty="0" err="1"/>
              <a:t>analog</a:t>
            </a:r>
            <a:r>
              <a:rPr lang="en-SG" baseline="0" dirty="0"/>
              <a:t> devices.</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39</a:t>
            </a:fld>
            <a:endParaRPr lang="en-SG"/>
          </a:p>
        </p:txBody>
      </p:sp>
    </p:spTree>
    <p:extLst>
      <p:ext uri="{BB962C8B-B14F-4D97-AF65-F5344CB8AC3E}">
        <p14:creationId xmlns:p14="http://schemas.microsoft.com/office/powerpoint/2010/main" val="2271279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eaLnBrk="1" hangingPunct="1"/>
            <a:fld id="{9AD27D62-2ED1-414B-BE19-AB5ABEBBBAB7}" type="slidenum">
              <a:rPr lang="en-GB" sz="1200" smtClean="0">
                <a:latin typeface="Times New Roman" pitchFamily="18" charset="0"/>
              </a:rPr>
              <a:pPr eaLnBrk="1" hangingPunct="1"/>
              <a:t>40</a:t>
            </a:fld>
            <a:endParaRPr lang="en-GB" sz="1200">
              <a:latin typeface="Times New Roman" pitchFamily="18" charset="0"/>
            </a:endParaRPr>
          </a:p>
        </p:txBody>
      </p:sp>
      <p:sp>
        <p:nvSpPr>
          <p:cNvPr id="30723" name="Rectangle 2"/>
          <p:cNvSpPr>
            <a:spLocks noGrp="1" noRot="1" noChangeAspect="1" noChangeArrowheads="1" noTextEdit="1"/>
          </p:cNvSpPr>
          <p:nvPr>
            <p:ph type="sldImg"/>
          </p:nvPr>
        </p:nvSpPr>
        <p:spPr>
          <a:solidFill>
            <a:srgbClr val="FFFFFF"/>
          </a:solidFill>
          <a:ln/>
        </p:spPr>
      </p:sp>
      <p:sp>
        <p:nvSpPr>
          <p:cNvPr id="3072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a:t>Here</a:t>
            </a:r>
            <a:r>
              <a:rPr lang="en-US" baseline="0" dirty="0"/>
              <a:t> you can see the circle is the actual analog amplitude signal value and the red cross is the approximate quantized value. </a:t>
            </a:r>
          </a:p>
          <a:p>
            <a:pPr eaLnBrk="1" hangingPunct="1"/>
            <a:endParaRPr lang="en-US" baseline="0" dirty="0"/>
          </a:p>
          <a:p>
            <a:pPr eaLnBrk="1" hangingPunct="1"/>
            <a:r>
              <a:rPr lang="en-US" baseline="0" dirty="0"/>
              <a:t>The step size is 0.5 or we call delta. Half the step size, 0.25 is the quantization error. </a:t>
            </a:r>
          </a:p>
          <a:p>
            <a:pPr eaLnBrk="1" hangingPunct="1"/>
            <a:endParaRPr lang="en-US" baseline="0" dirty="0"/>
          </a:p>
          <a:p>
            <a:pPr eaLnBrk="1" hangingPunct="1"/>
            <a:r>
              <a:rPr lang="en-US" baseline="0" dirty="0"/>
              <a:t>On the right of the diagram shows the binary codes and T is the sampling interval.</a:t>
            </a:r>
          </a:p>
        </p:txBody>
      </p:sp>
    </p:spTree>
    <p:extLst>
      <p:ext uri="{BB962C8B-B14F-4D97-AF65-F5344CB8AC3E}">
        <p14:creationId xmlns:p14="http://schemas.microsoft.com/office/powerpoint/2010/main" val="2347786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Sampling</a:t>
            </a:r>
            <a:r>
              <a:rPr lang="en-SG" baseline="0" dirty="0"/>
              <a:t> is like taking a snap shot of the signal amplitude at different time intervals, 0, T, 2T, 3T at an interval of T duration.</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5</a:t>
            </a:fld>
            <a:endParaRPr lang="en-SG"/>
          </a:p>
        </p:txBody>
      </p:sp>
    </p:spTree>
    <p:extLst>
      <p:ext uri="{BB962C8B-B14F-4D97-AF65-F5344CB8AC3E}">
        <p14:creationId xmlns:p14="http://schemas.microsoft.com/office/powerpoint/2010/main" val="1996562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table clearly shoes the steps</a:t>
            </a:r>
            <a:r>
              <a:rPr lang="en-SG" baseline="0" dirty="0"/>
              <a:t> to compute the quantization error, quantized amplitude signal minus the original amplitude </a:t>
            </a:r>
            <a:r>
              <a:rPr lang="en-SG" baseline="0" dirty="0" err="1"/>
              <a:t>analog</a:t>
            </a:r>
            <a:r>
              <a:rPr lang="en-SG" baseline="0" dirty="0"/>
              <a:t> signal.</a:t>
            </a:r>
          </a:p>
          <a:p>
            <a:r>
              <a:rPr lang="en-SG" baseline="0" dirty="0"/>
              <a:t>The binary codes are also shown</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41</a:t>
            </a:fld>
            <a:endParaRPr lang="en-SG"/>
          </a:p>
        </p:txBody>
      </p:sp>
    </p:spTree>
    <p:extLst>
      <p:ext uri="{BB962C8B-B14F-4D97-AF65-F5344CB8AC3E}">
        <p14:creationId xmlns:p14="http://schemas.microsoft.com/office/powerpoint/2010/main" val="1149828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Maximum</a:t>
            </a:r>
            <a:r>
              <a:rPr lang="en-SG" baseline="0" dirty="0"/>
              <a:t> dynamic range is calculated using both extreme values, 1.5 volts and -1.5 volts</a:t>
            </a:r>
          </a:p>
          <a:p>
            <a:endParaRPr lang="en-SG" baseline="0" dirty="0"/>
          </a:p>
          <a:p>
            <a:r>
              <a:rPr lang="en-SG" baseline="0" dirty="0"/>
              <a:t>Since it is a 3-bit </a:t>
            </a:r>
            <a:r>
              <a:rPr lang="en-SG" baseline="0" dirty="0" err="1"/>
              <a:t>quantizer</a:t>
            </a:r>
            <a:r>
              <a:rPr lang="en-SG" baseline="0" dirty="0"/>
              <a:t>, the word-length is 3.</a:t>
            </a:r>
          </a:p>
          <a:p>
            <a:endParaRPr lang="en-SG" baseline="0" dirty="0"/>
          </a:p>
          <a:p>
            <a:r>
              <a:rPr lang="en-SG" baseline="0" dirty="0"/>
              <a:t>2’s complement encoding is used</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42</a:t>
            </a:fld>
            <a:endParaRPr lang="en-SG"/>
          </a:p>
        </p:txBody>
      </p:sp>
    </p:spTree>
    <p:extLst>
      <p:ext uri="{BB962C8B-B14F-4D97-AF65-F5344CB8AC3E}">
        <p14:creationId xmlns:p14="http://schemas.microsoft.com/office/powerpoint/2010/main" val="4271764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To reduce this quantization error, we can use a </a:t>
            </a:r>
            <a:r>
              <a:rPr lang="en-GB" dirty="0" err="1"/>
              <a:t>quantizer</a:t>
            </a:r>
            <a:r>
              <a:rPr lang="en-GB" dirty="0"/>
              <a:t> with a larger word length (larger m). However, the choice of m (or the number of bits to encode the signal) is actually an application issue. It depends on the number of bits (word size) of the processor and </a:t>
            </a:r>
            <a:r>
              <a:rPr lang="en-GB" dirty="0" err="1"/>
              <a:t>quantizer</a:t>
            </a:r>
            <a:r>
              <a:rPr lang="en-GB" dirty="0"/>
              <a:t> used.</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43</a:t>
            </a:fld>
            <a:endParaRPr lang="en-SG"/>
          </a:p>
        </p:txBody>
      </p:sp>
    </p:spTree>
    <p:extLst>
      <p:ext uri="{BB962C8B-B14F-4D97-AF65-F5344CB8AC3E}">
        <p14:creationId xmlns:p14="http://schemas.microsoft.com/office/powerpoint/2010/main" val="1425578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studying DSP theory, it is usually assumed that the digital data have infinite word length, that</a:t>
            </a:r>
            <a:r>
              <a:rPr lang="en-GB" sz="1200" kern="1200" baseline="0" dirty="0">
                <a:solidFill>
                  <a:schemeClr val="tx1"/>
                </a:solidFill>
                <a:effectLst/>
                <a:latin typeface="+mn-lt"/>
                <a:ea typeface="+mn-ea"/>
                <a:cs typeface="+mn-cs"/>
              </a:rPr>
              <a:t> is</a:t>
            </a:r>
            <a:r>
              <a:rPr lang="en-GB" sz="1200" kern="1200" dirty="0">
                <a:solidFill>
                  <a:schemeClr val="tx1"/>
                </a:solidFill>
                <a:effectLst/>
                <a:latin typeface="+mn-lt"/>
                <a:ea typeface="+mn-ea"/>
                <a:cs typeface="+mn-cs"/>
              </a:rPr>
              <a:t> no quantization error. During implementation, the quantization error (due to finite word length) is considered as a quantization noise added to the </a:t>
            </a:r>
            <a:r>
              <a:rPr lang="en-GB" sz="1200" kern="1200" dirty="0" err="1">
                <a:solidFill>
                  <a:schemeClr val="tx1"/>
                </a:solidFill>
                <a:effectLst/>
                <a:latin typeface="+mn-lt"/>
                <a:ea typeface="+mn-ea"/>
                <a:cs typeface="+mn-cs"/>
              </a:rPr>
              <a:t>unquantized</a:t>
            </a:r>
            <a:r>
              <a:rPr lang="en-GB" sz="1200" kern="1200" dirty="0">
                <a:solidFill>
                  <a:schemeClr val="tx1"/>
                </a:solidFill>
                <a:effectLst/>
                <a:latin typeface="+mn-lt"/>
                <a:ea typeface="+mn-ea"/>
                <a:cs typeface="+mn-cs"/>
              </a:rPr>
              <a:t> signal. For the rest of the chapters we will be using </a:t>
            </a:r>
            <a:r>
              <a:rPr lang="en-GB" sz="1200" kern="1200" dirty="0" err="1">
                <a:solidFill>
                  <a:schemeClr val="tx1"/>
                </a:solidFill>
                <a:effectLst/>
                <a:latin typeface="+mn-lt"/>
                <a:ea typeface="+mn-ea"/>
                <a:cs typeface="+mn-cs"/>
              </a:rPr>
              <a:t>unquantized</a:t>
            </a:r>
            <a:r>
              <a:rPr lang="en-GB" sz="1200" kern="1200" dirty="0">
                <a:solidFill>
                  <a:schemeClr val="tx1"/>
                </a:solidFill>
                <a:effectLst/>
                <a:latin typeface="+mn-lt"/>
                <a:ea typeface="+mn-ea"/>
                <a:cs typeface="+mn-cs"/>
              </a:rPr>
              <a:t> signals in our analysis instead of binary </a:t>
            </a:r>
            <a:r>
              <a:rPr lang="en-GB" sz="1200" kern="1200" dirty="0" err="1">
                <a:solidFill>
                  <a:schemeClr val="tx1"/>
                </a:solidFill>
                <a:effectLst/>
                <a:latin typeface="+mn-lt"/>
                <a:ea typeface="+mn-ea"/>
                <a:cs typeface="+mn-cs"/>
              </a:rPr>
              <a:t>codewords</a:t>
            </a:r>
            <a:r>
              <a:rPr lang="en-GB" sz="1200" kern="1200" dirty="0">
                <a:solidFill>
                  <a:schemeClr val="tx1"/>
                </a:solidFill>
                <a:effectLst/>
                <a:latin typeface="+mn-lt"/>
                <a:ea typeface="+mn-ea"/>
                <a:cs typeface="+mn-cs"/>
              </a:rPr>
              <a:t>; even though we would have to quantize the signal in actual implementation.</a:t>
            </a:r>
            <a:endParaRPr lang="en-SG" sz="1200" kern="1200" dirty="0">
              <a:solidFill>
                <a:schemeClr val="tx1"/>
              </a:solidFill>
              <a:effectLst/>
              <a:latin typeface="+mn-lt"/>
              <a:ea typeface="+mn-ea"/>
              <a:cs typeface="+mn-cs"/>
            </a:endParaRPr>
          </a:p>
          <a:p>
            <a:endParaRPr lang="en-SG" dirty="0"/>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44</a:t>
            </a:fld>
            <a:endParaRPr lang="en-SG"/>
          </a:p>
        </p:txBody>
      </p:sp>
    </p:spTree>
    <p:extLst>
      <p:ext uri="{BB962C8B-B14F-4D97-AF65-F5344CB8AC3E}">
        <p14:creationId xmlns:p14="http://schemas.microsoft.com/office/powerpoint/2010/main" val="1052401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Key points</a:t>
            </a:r>
          </a:p>
          <a:p>
            <a:r>
              <a:rPr lang="en-SG" dirty="0"/>
              <a:t>The</a:t>
            </a:r>
            <a:r>
              <a:rPr lang="en-SG" baseline="0" dirty="0"/>
              <a:t> </a:t>
            </a:r>
            <a:r>
              <a:rPr lang="en-SG" baseline="0" dirty="0" err="1"/>
              <a:t>analog</a:t>
            </a:r>
            <a:r>
              <a:rPr lang="en-SG" baseline="0" dirty="0"/>
              <a:t> signal by going through a transducer is converted to an electrical signal, continuous amplitude and continuous time signals.</a:t>
            </a:r>
          </a:p>
          <a:p>
            <a:endParaRPr lang="en-SG" baseline="0" dirty="0"/>
          </a:p>
          <a:p>
            <a:r>
              <a:rPr lang="en-SG" baseline="0" dirty="0"/>
              <a:t>It undergone sampling to change it to continuous amplitude and discrete time signal which we term as discrete time signals</a:t>
            </a:r>
          </a:p>
          <a:p>
            <a:r>
              <a:rPr lang="en-SG" baseline="0" dirty="0"/>
              <a:t>It is further process using </a:t>
            </a:r>
            <a:r>
              <a:rPr lang="en-SG" baseline="0" dirty="0" err="1"/>
              <a:t>quantizer</a:t>
            </a:r>
            <a:r>
              <a:rPr lang="en-SG" baseline="0" dirty="0"/>
              <a:t> to discrete time discrete amplitude signals</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45</a:t>
            </a:fld>
            <a:endParaRPr lang="en-SG"/>
          </a:p>
        </p:txBody>
      </p:sp>
    </p:spTree>
    <p:extLst>
      <p:ext uri="{BB962C8B-B14F-4D97-AF65-F5344CB8AC3E}">
        <p14:creationId xmlns:p14="http://schemas.microsoft.com/office/powerpoint/2010/main" val="7582149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Real</a:t>
            </a:r>
            <a:r>
              <a:rPr lang="en-SG" baseline="0" dirty="0"/>
              <a:t> signals are </a:t>
            </a:r>
            <a:r>
              <a:rPr lang="en-SG" baseline="0" dirty="0" err="1"/>
              <a:t>analog</a:t>
            </a:r>
            <a:r>
              <a:rPr lang="en-SG" baseline="0" dirty="0"/>
              <a:t> and continuous</a:t>
            </a:r>
          </a:p>
          <a:p>
            <a:r>
              <a:rPr lang="en-SG" baseline="0" dirty="0"/>
              <a:t>We use </a:t>
            </a:r>
            <a:r>
              <a:rPr lang="en-SG" baseline="0" dirty="0" err="1"/>
              <a:t>fourier</a:t>
            </a:r>
            <a:r>
              <a:rPr lang="en-SG" baseline="0" dirty="0"/>
              <a:t> transform to convert the time domain into frequency domain</a:t>
            </a:r>
          </a:p>
          <a:p>
            <a:r>
              <a:rPr lang="en-SG" baseline="0" dirty="0"/>
              <a:t>Sampling allows the conversion of continuous time to discrete time</a:t>
            </a:r>
          </a:p>
          <a:p>
            <a:r>
              <a:rPr lang="en-SG" baseline="0" dirty="0"/>
              <a:t>Quantization after sampling converts the continuous amplitude to discrete amplitude</a:t>
            </a:r>
          </a:p>
          <a:p>
            <a:r>
              <a:rPr lang="en-SG" baseline="0" dirty="0"/>
              <a:t>The selection of the correct sampling frequency according to </a:t>
            </a:r>
            <a:r>
              <a:rPr lang="en-SG" baseline="0" dirty="0" err="1"/>
              <a:t>nyquist</a:t>
            </a:r>
            <a:r>
              <a:rPr lang="en-SG" baseline="0" dirty="0"/>
              <a:t> theorem is important to avoid aliasing problem</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46</a:t>
            </a:fld>
            <a:endParaRPr lang="en-SG"/>
          </a:p>
        </p:txBody>
      </p:sp>
    </p:spTree>
    <p:extLst>
      <p:ext uri="{BB962C8B-B14F-4D97-AF65-F5344CB8AC3E}">
        <p14:creationId xmlns:p14="http://schemas.microsoft.com/office/powerpoint/2010/main" val="40525722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lumMod val="75000"/>
                  </a:schemeClr>
                </a:solidFill>
                <a:cs typeface="Times New Roman" pitchFamily="18" charset="0"/>
              </a:rPr>
              <a:t>The sampling frequency must be at least twice the highest frequency component of the continuous-time signal.</a:t>
            </a:r>
            <a:r>
              <a:rPr lang="en-GB" dirty="0">
                <a:solidFill>
                  <a:schemeClr val="accent1">
                    <a:lumMod val="75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accent1">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lumMod val="75000"/>
                  </a:schemeClr>
                </a:solidFill>
              </a:rPr>
              <a:t>To avoid aliasing,</a:t>
            </a:r>
            <a:r>
              <a:rPr lang="en-GB" baseline="0" dirty="0">
                <a:solidFill>
                  <a:schemeClr val="accent1">
                    <a:lumMod val="75000"/>
                  </a:schemeClr>
                </a:solidFill>
              </a:rPr>
              <a:t> the continuous time signal can be bandlimited by using a low pass filter but certain higher frequencies of the signal will be lost or by using a very high sampling frequency to minimize aliasing.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solidFill>
                <a:schemeClr val="accent1">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solidFill>
                  <a:schemeClr val="accent1">
                    <a:lumMod val="75000"/>
                  </a:schemeClr>
                </a:solidFill>
              </a:rPr>
              <a:t>Quantization noise can be reduced by having higher word length.</a:t>
            </a:r>
            <a:endParaRPr lang="en-GB" dirty="0">
              <a:solidFill>
                <a:schemeClr val="accent1">
                  <a:lumMod val="75000"/>
                </a:schemeClr>
              </a:solidFill>
            </a:endParaRP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47</a:t>
            </a:fld>
            <a:endParaRPr lang="en-SG"/>
          </a:p>
        </p:txBody>
      </p:sp>
    </p:spTree>
    <p:extLst>
      <p:ext uri="{BB962C8B-B14F-4D97-AF65-F5344CB8AC3E}">
        <p14:creationId xmlns:p14="http://schemas.microsoft.com/office/powerpoint/2010/main" val="1769787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the</a:t>
            </a:r>
            <a:r>
              <a:rPr lang="en-SG" baseline="0" dirty="0"/>
              <a:t> switch is closed at regular time interval, T and we denote the amplitude as </a:t>
            </a:r>
            <a:r>
              <a:rPr lang="en-SG" baseline="0" dirty="0" err="1"/>
              <a:t>xs</a:t>
            </a:r>
            <a:r>
              <a:rPr lang="en-SG" baseline="0" dirty="0"/>
              <a:t>(0), </a:t>
            </a:r>
            <a:r>
              <a:rPr lang="en-SG" baseline="0" dirty="0" err="1"/>
              <a:t>xs</a:t>
            </a:r>
            <a:r>
              <a:rPr lang="en-SG" baseline="0" dirty="0"/>
              <a:t>(T), </a:t>
            </a:r>
            <a:r>
              <a:rPr lang="en-SG" baseline="0" dirty="0" err="1"/>
              <a:t>xs</a:t>
            </a:r>
            <a:r>
              <a:rPr lang="en-SG" baseline="0" dirty="0"/>
              <a:t>(2T) these are numbers</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6</a:t>
            </a:fld>
            <a:endParaRPr lang="en-SG"/>
          </a:p>
        </p:txBody>
      </p:sp>
    </p:spTree>
    <p:extLst>
      <p:ext uri="{BB962C8B-B14F-4D97-AF65-F5344CB8AC3E}">
        <p14:creationId xmlns:p14="http://schemas.microsoft.com/office/powerpoint/2010/main" val="1243321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Consider the above 1</a:t>
            </a:r>
            <a:r>
              <a:rPr lang="en-SG" baseline="0" dirty="0"/>
              <a:t> kilo hertz sinewave signal, we take 8000 samples in one second. The sampling time is 1/800 that is 0.125 </a:t>
            </a:r>
            <a:r>
              <a:rPr lang="en-SG" baseline="0" dirty="0" err="1"/>
              <a:t>milli</a:t>
            </a:r>
            <a:r>
              <a:rPr lang="en-SG" baseline="0" dirty="0"/>
              <a:t> second.</a:t>
            </a:r>
          </a:p>
          <a:p>
            <a:endParaRPr lang="en-SG" baseline="0" dirty="0"/>
          </a:p>
          <a:p>
            <a:r>
              <a:rPr lang="en-SG" baseline="0" dirty="0"/>
              <a:t>If you multiply 0.125 </a:t>
            </a:r>
            <a:r>
              <a:rPr lang="en-SG" baseline="0" dirty="0" err="1"/>
              <a:t>milli</a:t>
            </a:r>
            <a:r>
              <a:rPr lang="en-SG" baseline="0" dirty="0"/>
              <a:t> second with 8000, you will get one second.</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7</a:t>
            </a:fld>
            <a:endParaRPr lang="en-SG"/>
          </a:p>
        </p:txBody>
      </p:sp>
    </p:spTree>
    <p:extLst>
      <p:ext uri="{BB962C8B-B14F-4D97-AF65-F5344CB8AC3E}">
        <p14:creationId xmlns:p14="http://schemas.microsoft.com/office/powerpoint/2010/main" val="2365093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 you</a:t>
            </a:r>
            <a:r>
              <a:rPr lang="en-SG" baseline="0" dirty="0"/>
              <a:t> can see that if the sampling frequency is reduced from 8000 samples per second to 1600 samples per second, the number of samples per second is reduced. And the samples if you join the dots, the shape will not seem to resemble the original signals.</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8</a:t>
            </a:fld>
            <a:endParaRPr lang="en-SG"/>
          </a:p>
        </p:txBody>
      </p:sp>
    </p:spTree>
    <p:extLst>
      <p:ext uri="{BB962C8B-B14F-4D97-AF65-F5344CB8AC3E}">
        <p14:creationId xmlns:p14="http://schemas.microsoft.com/office/powerpoint/2010/main" val="822747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a:t>
            </a:r>
            <a:r>
              <a:rPr lang="en-SG" baseline="0" dirty="0"/>
              <a:t> is not necessary like a sine wave. It could be a triangular wave as well. Hence with the number of samples taken per second is not high enough, it results in such kind of problem.</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9</a:t>
            </a:fld>
            <a:endParaRPr lang="en-SG"/>
          </a:p>
        </p:txBody>
      </p:sp>
    </p:spTree>
    <p:extLst>
      <p:ext uri="{BB962C8B-B14F-4D97-AF65-F5344CB8AC3E}">
        <p14:creationId xmlns:p14="http://schemas.microsoft.com/office/powerpoint/2010/main" val="269064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Hence we can deduce</a:t>
            </a:r>
            <a:r>
              <a:rPr lang="en-SG" baseline="0" dirty="0"/>
              <a:t> that if more samples generated, there is a higher chance of a faithful representation of the original signals. </a:t>
            </a:r>
          </a:p>
          <a:p>
            <a:endParaRPr lang="en-SG" baseline="0" dirty="0"/>
          </a:p>
          <a:p>
            <a:r>
              <a:rPr lang="en-SG" baseline="0" dirty="0"/>
              <a:t>However, with more samples, we will also need faster computing speed to process and higher storage if needed</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10</a:t>
            </a:fld>
            <a:endParaRPr lang="en-SG"/>
          </a:p>
        </p:txBody>
      </p:sp>
    </p:spTree>
    <p:extLst>
      <p:ext uri="{BB962C8B-B14F-4D97-AF65-F5344CB8AC3E}">
        <p14:creationId xmlns:p14="http://schemas.microsoft.com/office/powerpoint/2010/main" val="2559542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hemeOverride" Target="../theme/themeOverride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DA2B31F4-1B93-4233-860F-6054E90530A8}" type="datetime1">
              <a:rPr lang="en-GB" smtClean="0"/>
              <a:t>12/10/2021</a:t>
            </a:fld>
            <a:endParaRPr lang="en-GB"/>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r>
              <a:rPr lang="en-GB" smtClean="0"/>
              <a:t>Official (Open), Non-sensitive</a:t>
            </a:r>
            <a:endParaRPr lang="en-GB"/>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903C75B6-9A3F-4BFC-A6FA-CE2540634F3B}" type="slidenum">
              <a:rPr lang="en-GB"/>
              <a:pPr>
                <a:defRPr/>
              </a:pPr>
              <a:t>‹#›</a:t>
            </a:fld>
            <a:endParaRPr lang="en-GB"/>
          </a:p>
        </p:txBody>
      </p:sp>
      <p:pic>
        <p:nvPicPr>
          <p:cNvPr id="2" name="Picture 1"/>
          <p:cNvPicPr>
            <a:picLocks noChangeAspect="1"/>
          </p:cNvPicPr>
          <p:nvPr userDrawn="1"/>
        </p:nvPicPr>
        <p:blipFill>
          <a:blip r:embed="rId4"/>
          <a:stretch>
            <a:fillRect/>
          </a:stretch>
        </p:blipFill>
        <p:spPr>
          <a:xfrm>
            <a:off x="7653405" y="160068"/>
            <a:ext cx="1414395" cy="323116"/>
          </a:xfrm>
          <a:prstGeom prst="rect">
            <a:avLst/>
          </a:prstGeom>
        </p:spPr>
      </p:pic>
    </p:spTree>
    <p:custDataLst>
      <p:tags r:id="rId2"/>
    </p:custDataLst>
    <p:extLst>
      <p:ext uri="{BB962C8B-B14F-4D97-AF65-F5344CB8AC3E}">
        <p14:creationId xmlns:p14="http://schemas.microsoft.com/office/powerpoint/2010/main" val="267094372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BDCBF3CC-B5DB-4D67-82C1-A203237492FE}" type="datetime1">
              <a:rPr lang="en-GB" smtClean="0"/>
              <a:t>12/10/2021</a:t>
            </a:fld>
            <a:endParaRPr lang="en-GB"/>
          </a:p>
        </p:txBody>
      </p:sp>
      <p:sp>
        <p:nvSpPr>
          <p:cNvPr id="3"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B3E0D04B-1B18-4FD7-898A-91CF79045C87}" type="slidenum">
              <a:rPr lang="en-GB"/>
              <a:pPr>
                <a:defRPr/>
              </a:pPr>
              <a:t>‹#›</a:t>
            </a:fld>
            <a:endParaRPr lang="en-GB"/>
          </a:p>
        </p:txBody>
      </p:sp>
      <p:pic>
        <p:nvPicPr>
          <p:cNvPr id="5" name="Picture 4"/>
          <p:cNvPicPr>
            <a:picLocks noChangeAspect="1"/>
          </p:cNvPicPr>
          <p:nvPr userDrawn="1"/>
        </p:nvPicPr>
        <p:blipFill>
          <a:blip r:embed="rId3"/>
          <a:stretch>
            <a:fillRect/>
          </a:stretch>
        </p:blipFill>
        <p:spPr>
          <a:xfrm>
            <a:off x="7668344" y="116632"/>
            <a:ext cx="1414395" cy="323116"/>
          </a:xfrm>
          <a:prstGeom prst="rect">
            <a:avLst/>
          </a:prstGeom>
        </p:spPr>
      </p:pic>
    </p:spTree>
    <p:custDataLst>
      <p:tags r:id="rId1"/>
    </p:custDataLst>
    <p:extLst>
      <p:ext uri="{BB962C8B-B14F-4D97-AF65-F5344CB8AC3E}">
        <p14:creationId xmlns:p14="http://schemas.microsoft.com/office/powerpoint/2010/main" val="924463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B83B0029-3D74-4964-B8E6-6FDCFEAF6BE5}" type="datetime1">
              <a:rPr lang="en-GB" smtClean="0"/>
              <a:t>12/10/2021</a:t>
            </a:fld>
            <a:endParaRPr lang="en-GB"/>
          </a:p>
        </p:txBody>
      </p:sp>
      <p:sp>
        <p:nvSpPr>
          <p:cNvPr id="6"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7" name="Slide Number Placeholder 22"/>
          <p:cNvSpPr>
            <a:spLocks noGrp="1"/>
          </p:cNvSpPr>
          <p:nvPr>
            <p:ph type="sldNum" sz="quarter" idx="12"/>
          </p:nvPr>
        </p:nvSpPr>
        <p:spPr/>
        <p:txBody>
          <a:bodyPr/>
          <a:lstStyle>
            <a:lvl1pPr>
              <a:defRPr/>
            </a:lvl1pPr>
          </a:lstStyle>
          <a:p>
            <a:pPr>
              <a:defRPr/>
            </a:pPr>
            <a:fld id="{D6D5ABCD-277A-4B3F-AB60-A4556B26E59D}" type="slidenum">
              <a:rPr lang="en-GB"/>
              <a:pPr>
                <a:defRPr/>
              </a:pPr>
              <a:t>‹#›</a:t>
            </a:fld>
            <a:endParaRPr lang="en-GB"/>
          </a:p>
        </p:txBody>
      </p:sp>
    </p:spTree>
    <p:extLst>
      <p:ext uri="{BB962C8B-B14F-4D97-AF65-F5344CB8AC3E}">
        <p14:creationId xmlns:p14="http://schemas.microsoft.com/office/powerpoint/2010/main" val="3268784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528CCC8C-965B-4F2F-8F7C-5B525CA93D39}" type="datetime1">
              <a:rPr lang="en-GB" smtClean="0"/>
              <a:t>12/10/2021</a:t>
            </a:fld>
            <a:endParaRPr lang="en-GB"/>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2F7C9865-4785-4FA4-88EE-21EC18C65358}" type="slidenum">
              <a:rPr lang="en-GB"/>
              <a:pPr>
                <a:defRPr/>
              </a:pPr>
              <a:t>‹#›</a:t>
            </a:fld>
            <a:endParaRPr lang="en-GB"/>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r>
              <a:rPr lang="en-GB" smtClean="0"/>
              <a:t>Official (Open), Non-sensitive</a:t>
            </a:r>
            <a:endParaRPr lang="en-GB"/>
          </a:p>
        </p:txBody>
      </p:sp>
    </p:spTree>
    <p:extLst>
      <p:ext uri="{BB962C8B-B14F-4D97-AF65-F5344CB8AC3E}">
        <p14:creationId xmlns:p14="http://schemas.microsoft.com/office/powerpoint/2010/main" val="146010294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D79C6B24-B450-4714-8F50-1A04C17FF910}" type="datetime1">
              <a:rPr lang="en-GB" smtClean="0"/>
              <a:t>12/10/2021</a:t>
            </a:fld>
            <a:endParaRPr lang="en-GB"/>
          </a:p>
        </p:txBody>
      </p:sp>
      <p:sp>
        <p:nvSpPr>
          <p:cNvPr id="5"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6" name="Slide Number Placeholder 22"/>
          <p:cNvSpPr>
            <a:spLocks noGrp="1"/>
          </p:cNvSpPr>
          <p:nvPr>
            <p:ph type="sldNum" sz="quarter" idx="12"/>
          </p:nvPr>
        </p:nvSpPr>
        <p:spPr/>
        <p:txBody>
          <a:bodyPr/>
          <a:lstStyle>
            <a:lvl1pPr>
              <a:defRPr/>
            </a:lvl1pPr>
          </a:lstStyle>
          <a:p>
            <a:pPr>
              <a:defRPr/>
            </a:pPr>
            <a:fld id="{6DE162C3-C289-4D68-84F8-0D93878684F2}" type="slidenum">
              <a:rPr lang="en-GB"/>
              <a:pPr>
                <a:defRPr/>
              </a:pPr>
              <a:t>‹#›</a:t>
            </a:fld>
            <a:endParaRPr lang="en-GB"/>
          </a:p>
        </p:txBody>
      </p:sp>
    </p:spTree>
    <p:extLst>
      <p:ext uri="{BB962C8B-B14F-4D97-AF65-F5344CB8AC3E}">
        <p14:creationId xmlns:p14="http://schemas.microsoft.com/office/powerpoint/2010/main" val="3087052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70D2E9E8-B403-4F03-A795-984F7B3B5B38}" type="datetime1">
              <a:rPr lang="en-GB" smtClean="0"/>
              <a:t>12/10/2021</a:t>
            </a:fld>
            <a:endParaRPr lang="en-GB"/>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r>
              <a:rPr lang="en-GB" smtClean="0"/>
              <a:t>Official (Open), Non-sensitive</a:t>
            </a:r>
            <a:endParaRPr lang="en-GB"/>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C6180806-315F-49F2-AB6F-4E9396B55F0D}" type="slidenum">
              <a:rPr lang="en-GB"/>
              <a:pPr>
                <a:defRPr/>
              </a:pPr>
              <a:t>‹#›</a:t>
            </a:fld>
            <a:endParaRPr lang="en-GB"/>
          </a:p>
        </p:txBody>
      </p:sp>
    </p:spTree>
    <p:extLst>
      <p:ext uri="{BB962C8B-B14F-4D97-AF65-F5344CB8AC3E}">
        <p14:creationId xmlns:p14="http://schemas.microsoft.com/office/powerpoint/2010/main" val="5747572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68313" y="15573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9313" y="15573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fld id="{FCE20978-74BB-45EB-90ED-A12689E38770}" type="datetime1">
              <a:rPr lang="en-GB" smtClean="0"/>
              <a:t>12/10/2021</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r>
              <a:rPr lang="en-GB" smtClean="0"/>
              <a:t>Official (Open), Non-sensitive</a:t>
            </a: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47653618-070C-4DB3-9BCD-461B7AF83EDE}" type="slidenum">
              <a:rPr lang="en-GB"/>
              <a:pPr>
                <a:defRPr/>
              </a:pPr>
              <a:t>‹#›</a:t>
            </a:fld>
            <a:endParaRPr lang="en-GB"/>
          </a:p>
        </p:txBody>
      </p:sp>
    </p:spTree>
    <p:extLst>
      <p:ext uri="{BB962C8B-B14F-4D97-AF65-F5344CB8AC3E}">
        <p14:creationId xmlns:p14="http://schemas.microsoft.com/office/powerpoint/2010/main" val="145317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68313" y="15573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59313" y="155733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59313" y="389572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fld id="{C1D92C43-A0A8-4A16-B420-BDEE4DA58935}" type="datetime1">
              <a:rPr lang="en-GB" smtClean="0"/>
              <a:t>12/10/2021</a:t>
            </a:fld>
            <a:endParaRPr lang="en-GB"/>
          </a:p>
        </p:txBody>
      </p:sp>
      <p:sp>
        <p:nvSpPr>
          <p:cNvPr id="7" name="Rectangle 5"/>
          <p:cNvSpPr>
            <a:spLocks noGrp="1" noChangeArrowheads="1"/>
          </p:cNvSpPr>
          <p:nvPr>
            <p:ph type="ftr" sz="quarter" idx="11"/>
          </p:nvPr>
        </p:nvSpPr>
        <p:spPr>
          <a:ln/>
        </p:spPr>
        <p:txBody>
          <a:bodyPr/>
          <a:lstStyle>
            <a:lvl1pPr>
              <a:defRPr/>
            </a:lvl1pPr>
          </a:lstStyle>
          <a:p>
            <a:pPr>
              <a:defRPr/>
            </a:pPr>
            <a:r>
              <a:rPr lang="en-GB" smtClean="0"/>
              <a:t>Official (Open), Non-sensitive</a:t>
            </a:r>
            <a:endParaRPr lang="en-GB"/>
          </a:p>
        </p:txBody>
      </p:sp>
      <p:sp>
        <p:nvSpPr>
          <p:cNvPr id="8" name="Rectangle 6"/>
          <p:cNvSpPr>
            <a:spLocks noGrp="1" noChangeArrowheads="1"/>
          </p:cNvSpPr>
          <p:nvPr>
            <p:ph type="sldNum" sz="quarter" idx="12"/>
          </p:nvPr>
        </p:nvSpPr>
        <p:spPr>
          <a:ln/>
        </p:spPr>
        <p:txBody>
          <a:bodyPr/>
          <a:lstStyle>
            <a:lvl1pPr>
              <a:defRPr/>
            </a:lvl1pPr>
          </a:lstStyle>
          <a:p>
            <a:pPr>
              <a:defRPr/>
            </a:pPr>
            <a:fld id="{67EB9BDA-7799-4F9A-AE1C-2970C6B6ED09}" type="slidenum">
              <a:rPr lang="en-GB"/>
              <a:pPr>
                <a:defRPr/>
              </a:pPr>
              <a:t>‹#›</a:t>
            </a:fld>
            <a:endParaRPr lang="en-GB"/>
          </a:p>
        </p:txBody>
      </p:sp>
    </p:spTree>
    <p:extLst>
      <p:ext uri="{BB962C8B-B14F-4D97-AF65-F5344CB8AC3E}">
        <p14:creationId xmlns:p14="http://schemas.microsoft.com/office/powerpoint/2010/main" val="2461051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59313" y="155733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59313" y="389572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fld id="{A1D28623-E0BF-4B95-BB54-8CCACA932C06}" type="datetime1">
              <a:rPr lang="en-GB" smtClean="0"/>
              <a:t>12/10/2021</a:t>
            </a:fld>
            <a:endParaRPr lang="en-GB"/>
          </a:p>
        </p:txBody>
      </p:sp>
      <p:sp>
        <p:nvSpPr>
          <p:cNvPr id="7" name="Rectangle 5"/>
          <p:cNvSpPr>
            <a:spLocks noGrp="1" noChangeArrowheads="1"/>
          </p:cNvSpPr>
          <p:nvPr>
            <p:ph type="ftr" sz="quarter" idx="11"/>
          </p:nvPr>
        </p:nvSpPr>
        <p:spPr>
          <a:ln/>
        </p:spPr>
        <p:txBody>
          <a:bodyPr/>
          <a:lstStyle>
            <a:lvl1pPr>
              <a:defRPr/>
            </a:lvl1pPr>
          </a:lstStyle>
          <a:p>
            <a:pPr>
              <a:defRPr/>
            </a:pPr>
            <a:r>
              <a:rPr lang="en-GB" smtClean="0"/>
              <a:t>Official (Open), Non-sensitive</a:t>
            </a:r>
            <a:endParaRPr lang="en-GB"/>
          </a:p>
        </p:txBody>
      </p:sp>
      <p:sp>
        <p:nvSpPr>
          <p:cNvPr id="8" name="Rectangle 6"/>
          <p:cNvSpPr>
            <a:spLocks noGrp="1" noChangeArrowheads="1"/>
          </p:cNvSpPr>
          <p:nvPr>
            <p:ph type="sldNum" sz="quarter" idx="12"/>
          </p:nvPr>
        </p:nvSpPr>
        <p:spPr>
          <a:ln/>
        </p:spPr>
        <p:txBody>
          <a:bodyPr/>
          <a:lstStyle>
            <a:lvl1pPr>
              <a:defRPr/>
            </a:lvl1pPr>
          </a:lstStyle>
          <a:p>
            <a:pPr>
              <a:defRPr/>
            </a:pPr>
            <a:fld id="{A90475A4-8250-4378-B33A-E69C6F15A215}" type="slidenum">
              <a:rPr lang="en-GB"/>
              <a:pPr>
                <a:defRPr/>
              </a:pPr>
              <a:t>‹#›</a:t>
            </a:fld>
            <a:endParaRPr lang="en-GB"/>
          </a:p>
        </p:txBody>
      </p:sp>
    </p:spTree>
    <p:extLst>
      <p:ext uri="{BB962C8B-B14F-4D97-AF65-F5344CB8AC3E}">
        <p14:creationId xmlns:p14="http://schemas.microsoft.com/office/powerpoint/2010/main" val="3557650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fld id="{478F5B55-20E8-4E6F-8DE7-D71C6D45A617}" type="datetime1">
              <a:rPr lang="en-GB" smtClean="0"/>
              <a:t>12/10/2021</a:t>
            </a:fld>
            <a:endParaRPr lang="en-GB"/>
          </a:p>
        </p:txBody>
      </p:sp>
      <p:sp>
        <p:nvSpPr>
          <p:cNvPr id="8" name="Rectangle 5"/>
          <p:cNvSpPr>
            <a:spLocks noGrp="1" noChangeArrowheads="1"/>
          </p:cNvSpPr>
          <p:nvPr>
            <p:ph type="ftr" sz="quarter" idx="11"/>
          </p:nvPr>
        </p:nvSpPr>
        <p:spPr>
          <a:ln/>
        </p:spPr>
        <p:txBody>
          <a:bodyPr/>
          <a:lstStyle>
            <a:lvl1pPr>
              <a:defRPr/>
            </a:lvl1pPr>
          </a:lstStyle>
          <a:p>
            <a:pPr>
              <a:defRPr/>
            </a:pPr>
            <a:r>
              <a:rPr lang="en-GB" smtClean="0"/>
              <a:t>Official (Open), Non-sensitive</a:t>
            </a: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D6BC9F53-92F9-4C8E-AB98-057544C4557E}" type="slidenum">
              <a:rPr lang="en-GB"/>
              <a:pPr>
                <a:defRPr/>
              </a:pPr>
              <a:t>‹#›</a:t>
            </a:fld>
            <a:endParaRPr lang="en-GB"/>
          </a:p>
        </p:txBody>
      </p:sp>
    </p:spTree>
    <p:extLst>
      <p:ext uri="{BB962C8B-B14F-4D97-AF65-F5344CB8AC3E}">
        <p14:creationId xmlns:p14="http://schemas.microsoft.com/office/powerpoint/2010/main" val="852178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4648200" y="1600200"/>
            <a:ext cx="4038600" cy="4525963"/>
          </a:xfrm>
        </p:spPr>
        <p:txBody>
          <a:bodyPr/>
          <a:lstStyle/>
          <a:p>
            <a:pPr lvl="0"/>
            <a:endParaRPr lang="en-GB" noProof="0"/>
          </a:p>
        </p:txBody>
      </p:sp>
      <p:sp>
        <p:nvSpPr>
          <p:cNvPr id="5" name="Rectangle 4"/>
          <p:cNvSpPr>
            <a:spLocks noGrp="1" noChangeArrowheads="1"/>
          </p:cNvSpPr>
          <p:nvPr>
            <p:ph type="dt" sz="half" idx="10"/>
          </p:nvPr>
        </p:nvSpPr>
        <p:spPr>
          <a:ln/>
        </p:spPr>
        <p:txBody>
          <a:bodyPr/>
          <a:lstStyle>
            <a:lvl1pPr>
              <a:defRPr/>
            </a:lvl1pPr>
          </a:lstStyle>
          <a:p>
            <a:pPr>
              <a:defRPr/>
            </a:pPr>
            <a:fld id="{EA112CCD-1DA5-4598-AB5B-C764D2E0CAE6}" type="datetime1">
              <a:rPr lang="en-GB" smtClean="0"/>
              <a:t>12/10/2021</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r>
              <a:rPr lang="en-GB" smtClean="0"/>
              <a:t>Official (Open), Non-sensitive</a:t>
            </a: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379FA391-AD8D-4B00-8DF0-68B9E46941AA}" type="slidenum">
              <a:rPr lang="en-GB"/>
              <a:pPr>
                <a:defRPr/>
              </a:pPr>
              <a:t>‹#›</a:t>
            </a:fld>
            <a:endParaRPr lang="en-GB"/>
          </a:p>
        </p:txBody>
      </p:sp>
    </p:spTree>
    <p:extLst>
      <p:ext uri="{BB962C8B-B14F-4D97-AF65-F5344CB8AC3E}">
        <p14:creationId xmlns:p14="http://schemas.microsoft.com/office/powerpoint/2010/main" val="3896496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67DEC9F0-51D7-472C-973B-8B300F6E710B}" type="datetime1">
              <a:rPr lang="en-GB" smtClean="0"/>
              <a:t>12/10/2021</a:t>
            </a:fld>
            <a:endParaRPr lang="en-GB"/>
          </a:p>
        </p:txBody>
      </p:sp>
      <p:sp>
        <p:nvSpPr>
          <p:cNvPr id="5"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6" name="Slide Number Placeholder 22"/>
          <p:cNvSpPr>
            <a:spLocks noGrp="1"/>
          </p:cNvSpPr>
          <p:nvPr>
            <p:ph type="sldNum" sz="quarter" idx="12"/>
          </p:nvPr>
        </p:nvSpPr>
        <p:spPr/>
        <p:txBody>
          <a:bodyPr/>
          <a:lstStyle>
            <a:lvl1pPr>
              <a:defRPr/>
            </a:lvl1pPr>
          </a:lstStyle>
          <a:p>
            <a:pPr>
              <a:defRPr/>
            </a:pPr>
            <a:fld id="{2D4B2A3B-C1C7-4277-B32F-D4AFC77DCD33}" type="slidenum">
              <a:rPr lang="en-GB"/>
              <a:pPr>
                <a:defRPr/>
              </a:pPr>
              <a:t>‹#›</a:t>
            </a:fld>
            <a:endParaRPr lang="en-GB"/>
          </a:p>
        </p:txBody>
      </p:sp>
      <p:pic>
        <p:nvPicPr>
          <p:cNvPr id="3" name="Picture 2"/>
          <p:cNvPicPr>
            <a:picLocks noChangeAspect="1"/>
          </p:cNvPicPr>
          <p:nvPr userDrawn="1"/>
        </p:nvPicPr>
        <p:blipFill>
          <a:blip r:embed="rId3"/>
          <a:stretch>
            <a:fillRect/>
          </a:stretch>
        </p:blipFill>
        <p:spPr>
          <a:xfrm>
            <a:off x="7729605" y="76200"/>
            <a:ext cx="1414395" cy="323116"/>
          </a:xfrm>
          <a:prstGeom prst="rect">
            <a:avLst/>
          </a:prstGeom>
        </p:spPr>
      </p:pic>
    </p:spTree>
    <p:custDataLst>
      <p:tags r:id="rId1"/>
    </p:custDataLst>
    <p:extLst>
      <p:ext uri="{BB962C8B-B14F-4D97-AF65-F5344CB8AC3E}">
        <p14:creationId xmlns:p14="http://schemas.microsoft.com/office/powerpoint/2010/main" val="2126695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67DEC9F0-51D7-472C-973B-8B300F6E710B}" type="datetime1">
              <a:rPr lang="en-GB" smtClean="0"/>
              <a:t>12/10/2021</a:t>
            </a:fld>
            <a:endParaRPr lang="en-GB"/>
          </a:p>
        </p:txBody>
      </p:sp>
      <p:sp>
        <p:nvSpPr>
          <p:cNvPr id="5"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6" name="Slide Number Placeholder 22"/>
          <p:cNvSpPr>
            <a:spLocks noGrp="1"/>
          </p:cNvSpPr>
          <p:nvPr>
            <p:ph type="sldNum" sz="quarter" idx="12"/>
          </p:nvPr>
        </p:nvSpPr>
        <p:spPr/>
        <p:txBody>
          <a:bodyPr/>
          <a:lstStyle>
            <a:lvl1pPr>
              <a:defRPr/>
            </a:lvl1pPr>
          </a:lstStyle>
          <a:p>
            <a:pPr>
              <a:defRPr/>
            </a:pPr>
            <a:fld id="{2D4B2A3B-C1C7-4277-B32F-D4AFC77DCD33}" type="slidenum">
              <a:rPr lang="en-GB"/>
              <a:pPr>
                <a:defRPr/>
              </a:pPr>
              <a:t>‹#›</a:t>
            </a:fld>
            <a:endParaRPr lang="en-GB"/>
          </a:p>
        </p:txBody>
      </p:sp>
    </p:spTree>
    <p:extLst>
      <p:ext uri="{BB962C8B-B14F-4D97-AF65-F5344CB8AC3E}">
        <p14:creationId xmlns:p14="http://schemas.microsoft.com/office/powerpoint/2010/main" val="263322569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67DEC9F0-51D7-472C-973B-8B300F6E710B}" type="datetime1">
              <a:rPr lang="en-GB" smtClean="0"/>
              <a:t>12/10/2021</a:t>
            </a:fld>
            <a:endParaRPr lang="en-GB"/>
          </a:p>
        </p:txBody>
      </p:sp>
      <p:sp>
        <p:nvSpPr>
          <p:cNvPr id="5"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6" name="Slide Number Placeholder 22"/>
          <p:cNvSpPr>
            <a:spLocks noGrp="1"/>
          </p:cNvSpPr>
          <p:nvPr>
            <p:ph type="sldNum" sz="quarter" idx="12"/>
          </p:nvPr>
        </p:nvSpPr>
        <p:spPr/>
        <p:txBody>
          <a:bodyPr/>
          <a:lstStyle>
            <a:lvl1pPr>
              <a:defRPr/>
            </a:lvl1pPr>
          </a:lstStyle>
          <a:p>
            <a:pPr>
              <a:defRPr/>
            </a:pPr>
            <a:fld id="{2D4B2A3B-C1C7-4277-B32F-D4AFC77DCD33}" type="slidenum">
              <a:rPr lang="en-GB"/>
              <a:pPr>
                <a:defRPr/>
              </a:pPr>
              <a:t>‹#›</a:t>
            </a:fld>
            <a:endParaRPr lang="en-GB"/>
          </a:p>
        </p:txBody>
      </p:sp>
    </p:spTree>
    <p:extLst>
      <p:ext uri="{BB962C8B-B14F-4D97-AF65-F5344CB8AC3E}">
        <p14:creationId xmlns:p14="http://schemas.microsoft.com/office/powerpoint/2010/main" val="14656789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67DEC9F0-51D7-472C-973B-8B300F6E710B}" type="datetime1">
              <a:rPr lang="en-GB" smtClean="0"/>
              <a:t>12/10/2021</a:t>
            </a:fld>
            <a:endParaRPr lang="en-GB"/>
          </a:p>
        </p:txBody>
      </p:sp>
      <p:sp>
        <p:nvSpPr>
          <p:cNvPr id="5"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6" name="Slide Number Placeholder 22"/>
          <p:cNvSpPr>
            <a:spLocks noGrp="1"/>
          </p:cNvSpPr>
          <p:nvPr>
            <p:ph type="sldNum" sz="quarter" idx="12"/>
          </p:nvPr>
        </p:nvSpPr>
        <p:spPr/>
        <p:txBody>
          <a:bodyPr/>
          <a:lstStyle>
            <a:lvl1pPr>
              <a:defRPr/>
            </a:lvl1pPr>
          </a:lstStyle>
          <a:p>
            <a:pPr>
              <a:defRPr/>
            </a:pPr>
            <a:fld id="{2D4B2A3B-C1C7-4277-B32F-D4AFC77DCD33}" type="slidenum">
              <a:rPr lang="en-GB"/>
              <a:pPr>
                <a:defRPr/>
              </a:pPr>
              <a:t>‹#›</a:t>
            </a:fld>
            <a:endParaRPr lang="en-GB"/>
          </a:p>
        </p:txBody>
      </p:sp>
    </p:spTree>
    <p:extLst>
      <p:ext uri="{BB962C8B-B14F-4D97-AF65-F5344CB8AC3E}">
        <p14:creationId xmlns:p14="http://schemas.microsoft.com/office/powerpoint/2010/main" val="52799123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fld id="{4330F93D-AD67-457E-AA25-E110A7293C35}" type="datetime1">
              <a:rPr lang="en-GB" smtClean="0"/>
              <a:t>12/10/2021</a:t>
            </a:fld>
            <a:endParaRPr lang="en-GB"/>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7CE22B40-F656-417C-AA25-27BFA5F15F97}" type="slidenum">
              <a:rPr lang="en-GB"/>
              <a:pPr>
                <a:defRPr/>
              </a:pPr>
              <a:t>‹#›</a:t>
            </a:fld>
            <a:endParaRPr lang="en-GB"/>
          </a:p>
        </p:txBody>
      </p:sp>
      <p:sp>
        <p:nvSpPr>
          <p:cNvPr id="9" name="Footer Placeholder 13"/>
          <p:cNvSpPr>
            <a:spLocks noGrp="1"/>
          </p:cNvSpPr>
          <p:nvPr>
            <p:ph type="ftr" sz="quarter" idx="12"/>
          </p:nvPr>
        </p:nvSpPr>
        <p:spPr/>
        <p:txBody>
          <a:bodyPr/>
          <a:lstStyle>
            <a:lvl1pPr>
              <a:defRPr/>
            </a:lvl1pPr>
          </a:lstStyle>
          <a:p>
            <a:pPr>
              <a:defRPr/>
            </a:pPr>
            <a:r>
              <a:rPr lang="en-GB" smtClean="0"/>
              <a:t>Official (Open), Non-sensitive</a:t>
            </a:r>
            <a:endParaRPr lang="en-GB"/>
          </a:p>
        </p:txBody>
      </p:sp>
    </p:spTree>
    <p:extLst>
      <p:ext uri="{BB962C8B-B14F-4D97-AF65-F5344CB8AC3E}">
        <p14:creationId xmlns:p14="http://schemas.microsoft.com/office/powerpoint/2010/main" val="98979942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CAFC2833-F3D0-45AA-B726-80549576619F}" type="datetime1">
              <a:rPr lang="en-GB" smtClean="0"/>
              <a:t>12/10/2021</a:t>
            </a:fld>
            <a:endParaRPr lang="en-GB"/>
          </a:p>
        </p:txBody>
      </p:sp>
      <p:sp>
        <p:nvSpPr>
          <p:cNvPr id="6" name="Slide Number Placeholder 9"/>
          <p:cNvSpPr>
            <a:spLocks noGrp="1"/>
          </p:cNvSpPr>
          <p:nvPr>
            <p:ph type="sldNum" sz="quarter" idx="11"/>
          </p:nvPr>
        </p:nvSpPr>
        <p:spPr/>
        <p:txBody>
          <a:bodyPr rtlCol="0"/>
          <a:lstStyle>
            <a:lvl1pPr>
              <a:defRPr/>
            </a:lvl1pPr>
          </a:lstStyle>
          <a:p>
            <a:pPr>
              <a:defRPr/>
            </a:pPr>
            <a:fld id="{970AA585-3F9D-475D-AA22-9E00511EB378}" type="slidenum">
              <a:rPr lang="en-GB"/>
              <a:pPr>
                <a:defRPr/>
              </a:pPr>
              <a:t>‹#›</a:t>
            </a:fld>
            <a:endParaRPr lang="en-GB"/>
          </a:p>
        </p:txBody>
      </p:sp>
      <p:sp>
        <p:nvSpPr>
          <p:cNvPr id="7" name="Footer Placeholder 11"/>
          <p:cNvSpPr>
            <a:spLocks noGrp="1"/>
          </p:cNvSpPr>
          <p:nvPr>
            <p:ph type="ftr" sz="quarter" idx="12"/>
          </p:nvPr>
        </p:nvSpPr>
        <p:spPr/>
        <p:txBody>
          <a:bodyPr rtlCol="0"/>
          <a:lstStyle>
            <a:lvl1pPr>
              <a:defRPr/>
            </a:lvl1pPr>
          </a:lstStyle>
          <a:p>
            <a:pPr>
              <a:defRPr/>
            </a:pPr>
            <a:r>
              <a:rPr lang="en-GB" smtClean="0"/>
              <a:t>Official (Open), Non-sensitive</a:t>
            </a:r>
            <a:endParaRPr lang="en-GB"/>
          </a:p>
        </p:txBody>
      </p:sp>
    </p:spTree>
    <p:extLst>
      <p:ext uri="{BB962C8B-B14F-4D97-AF65-F5344CB8AC3E}">
        <p14:creationId xmlns:p14="http://schemas.microsoft.com/office/powerpoint/2010/main" val="28935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20D1F4E9-BFC7-4A9F-A50C-2DBE0E953EDD}" type="datetime1">
              <a:rPr lang="en-GB" smtClean="0"/>
              <a:t>12/10/2021</a:t>
            </a:fld>
            <a:endParaRPr lang="en-GB"/>
          </a:p>
        </p:txBody>
      </p:sp>
      <p:sp>
        <p:nvSpPr>
          <p:cNvPr id="8" name="Slide Number Placeholder 11"/>
          <p:cNvSpPr>
            <a:spLocks noGrp="1"/>
          </p:cNvSpPr>
          <p:nvPr>
            <p:ph type="sldNum" sz="quarter" idx="11"/>
          </p:nvPr>
        </p:nvSpPr>
        <p:spPr/>
        <p:txBody>
          <a:bodyPr rtlCol="0"/>
          <a:lstStyle>
            <a:lvl1pPr>
              <a:defRPr/>
            </a:lvl1pPr>
          </a:lstStyle>
          <a:p>
            <a:pPr>
              <a:defRPr/>
            </a:pPr>
            <a:fld id="{7EBE7D8B-24E4-4487-A72D-E7F4C1A3FAE5}" type="slidenum">
              <a:rPr lang="en-GB"/>
              <a:pPr>
                <a:defRPr/>
              </a:pPr>
              <a:t>‹#›</a:t>
            </a:fld>
            <a:endParaRPr lang="en-GB"/>
          </a:p>
        </p:txBody>
      </p:sp>
      <p:sp>
        <p:nvSpPr>
          <p:cNvPr id="9" name="Footer Placeholder 13"/>
          <p:cNvSpPr>
            <a:spLocks noGrp="1"/>
          </p:cNvSpPr>
          <p:nvPr>
            <p:ph type="ftr" sz="quarter" idx="12"/>
          </p:nvPr>
        </p:nvSpPr>
        <p:spPr/>
        <p:txBody>
          <a:bodyPr rtlCol="0"/>
          <a:lstStyle>
            <a:lvl1pPr>
              <a:defRPr/>
            </a:lvl1pPr>
          </a:lstStyle>
          <a:p>
            <a:pPr>
              <a:defRPr/>
            </a:pPr>
            <a:r>
              <a:rPr lang="en-GB" smtClean="0"/>
              <a:t>Official (Open), Non-sensitive</a:t>
            </a:r>
            <a:endParaRPr lang="en-GB"/>
          </a:p>
        </p:txBody>
      </p:sp>
    </p:spTree>
    <p:extLst>
      <p:ext uri="{BB962C8B-B14F-4D97-AF65-F5344CB8AC3E}">
        <p14:creationId xmlns:p14="http://schemas.microsoft.com/office/powerpoint/2010/main" val="338045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CDEC22BB-E84E-4383-BBC8-9D0F07EEB1D5}" type="datetime1">
              <a:rPr lang="en-GB" smtClean="0"/>
              <a:t>12/10/2021</a:t>
            </a:fld>
            <a:endParaRPr lang="en-GB"/>
          </a:p>
        </p:txBody>
      </p:sp>
      <p:sp>
        <p:nvSpPr>
          <p:cNvPr id="4"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5" name="Slide Number Placeholder 22"/>
          <p:cNvSpPr>
            <a:spLocks noGrp="1"/>
          </p:cNvSpPr>
          <p:nvPr>
            <p:ph type="sldNum" sz="quarter" idx="12"/>
          </p:nvPr>
        </p:nvSpPr>
        <p:spPr/>
        <p:txBody>
          <a:bodyPr/>
          <a:lstStyle>
            <a:lvl1pPr>
              <a:defRPr/>
            </a:lvl1pPr>
          </a:lstStyle>
          <a:p>
            <a:pPr>
              <a:defRPr/>
            </a:pPr>
            <a:fld id="{95312FF6-9132-4667-8B42-9CE8E6ECFA08}" type="slidenum">
              <a:rPr lang="en-GB"/>
              <a:pPr>
                <a:defRPr/>
              </a:pPr>
              <a:t>‹#›</a:t>
            </a:fld>
            <a:endParaRPr lang="en-GB"/>
          </a:p>
        </p:txBody>
      </p:sp>
    </p:spTree>
    <p:extLst>
      <p:ext uri="{BB962C8B-B14F-4D97-AF65-F5344CB8AC3E}">
        <p14:creationId xmlns:p14="http://schemas.microsoft.com/office/powerpoint/2010/main" val="308183526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defRPr>
            </a:lvl1pPr>
          </a:lstStyle>
          <a:p>
            <a:pPr>
              <a:defRPr/>
            </a:pPr>
            <a:fld id="{79D94CC1-88B5-462A-91FC-715466DF1D11}" type="datetime1">
              <a:rPr lang="en-GB" smtClean="0"/>
              <a:t>12/10/2021</a:t>
            </a:fld>
            <a:endParaRPr lang="en-GB"/>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defRPr>
            </a:lvl1pPr>
          </a:lstStyle>
          <a:p>
            <a:pPr>
              <a:defRPr/>
            </a:pPr>
            <a:r>
              <a:rPr lang="en-GB" smtClean="0"/>
              <a:t>Official (Open), Non-sensitive</a:t>
            </a:r>
            <a:endParaRPr lang="en-GB"/>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fontAlgn="auto" latinLnBrk="0" hangingPunct="1">
              <a:spcBef>
                <a:spcPts val="0"/>
              </a:spcBef>
              <a:spcAft>
                <a:spcPts val="0"/>
              </a:spcAft>
              <a:defRPr kumimoji="0" sz="1400" b="1">
                <a:solidFill>
                  <a:srgbClr val="FFFFFF"/>
                </a:solidFill>
                <a:latin typeface="+mn-lt"/>
              </a:defRPr>
            </a:lvl1pPr>
          </a:lstStyle>
          <a:p>
            <a:pPr>
              <a:defRPr/>
            </a:pPr>
            <a:fld id="{413D6B50-3A98-4FDA-84C2-25C9ECF9CAD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833" r:id="rId1"/>
    <p:sldLayoutId id="2147483829" r:id="rId2"/>
    <p:sldLayoutId id="2147483848" r:id="rId3"/>
    <p:sldLayoutId id="2147483847" r:id="rId4"/>
    <p:sldLayoutId id="2147483846" r:id="rId5"/>
    <p:sldLayoutId id="2147483834" r:id="rId6"/>
    <p:sldLayoutId id="2147483835" r:id="rId7"/>
    <p:sldLayoutId id="2147483836" r:id="rId8"/>
    <p:sldLayoutId id="2147483830" r:id="rId9"/>
    <p:sldLayoutId id="2147483837" r:id="rId10"/>
    <p:sldLayoutId id="2147483831" r:id="rId11"/>
    <p:sldLayoutId id="2147483838" r:id="rId12"/>
    <p:sldLayoutId id="2147483832" r:id="rId13"/>
    <p:sldLayoutId id="2147483839" r:id="rId14"/>
    <p:sldLayoutId id="2147483841" r:id="rId15"/>
    <p:sldLayoutId id="2147483842" r:id="rId16"/>
    <p:sldLayoutId id="2147483843" r:id="rId17"/>
    <p:sldLayoutId id="2147483844" r:id="rId18"/>
    <p:sldLayoutId id="2147483845" r:id="rId19"/>
  </p:sldLayoutIdLst>
  <p:hf sldNum="0"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audio" Target="../media/media9.mp3"/><Relationship Id="rId2" Type="http://schemas.microsoft.com/office/2007/relationships/media" Target="../media/media9.mp3"/><Relationship Id="rId1" Type="http://schemas.openxmlformats.org/officeDocument/2006/relationships/tags" Target="../tags/tag14.xml"/><Relationship Id="rId6" Type="http://schemas.openxmlformats.org/officeDocument/2006/relationships/image" Target="../media/image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0.mp3"/><Relationship Id="rId7" Type="http://schemas.openxmlformats.org/officeDocument/2006/relationships/image" Target="../media/image4.png"/><Relationship Id="rId2" Type="http://schemas.microsoft.com/office/2007/relationships/media" Target="../media/media10.mp3"/><Relationship Id="rId1" Type="http://schemas.openxmlformats.org/officeDocument/2006/relationships/tags" Target="../tags/tag15.xml"/><Relationship Id="rId6" Type="http://schemas.openxmlformats.org/officeDocument/2006/relationships/image" Target="../media/image16.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1.mp3"/><Relationship Id="rId2" Type="http://schemas.microsoft.com/office/2007/relationships/media" Target="../media/media11.mp3"/><Relationship Id="rId1" Type="http://schemas.openxmlformats.org/officeDocument/2006/relationships/tags" Target="../tags/tag16.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oleObject" Target="../embeddings/oleObject4.bin"/><Relationship Id="rId3" Type="http://schemas.microsoft.com/office/2007/relationships/media" Target="../media/media12.mp3"/><Relationship Id="rId7" Type="http://schemas.openxmlformats.org/officeDocument/2006/relationships/oleObject" Target="../embeddings/oleObject1.bin"/><Relationship Id="rId12" Type="http://schemas.openxmlformats.org/officeDocument/2006/relationships/image" Target="../media/image19.emf"/><Relationship Id="rId2" Type="http://schemas.openxmlformats.org/officeDocument/2006/relationships/tags" Target="../tags/tag17.xml"/><Relationship Id="rId16" Type="http://schemas.openxmlformats.org/officeDocument/2006/relationships/image" Target="../media/image12.png"/><Relationship Id="rId1" Type="http://schemas.openxmlformats.org/officeDocument/2006/relationships/vmlDrawing" Target="../drawings/vmlDrawing1.vml"/><Relationship Id="rId6" Type="http://schemas.openxmlformats.org/officeDocument/2006/relationships/notesSlide" Target="../notesSlides/notesSlide12.xml"/><Relationship Id="rId11" Type="http://schemas.openxmlformats.org/officeDocument/2006/relationships/oleObject" Target="../embeddings/oleObject3.bin"/><Relationship Id="rId5" Type="http://schemas.openxmlformats.org/officeDocument/2006/relationships/slideLayout" Target="../slideLayouts/slideLayout16.xml"/><Relationship Id="rId15" Type="http://schemas.openxmlformats.org/officeDocument/2006/relationships/image" Target="../media/image4.png"/><Relationship Id="rId10" Type="http://schemas.openxmlformats.org/officeDocument/2006/relationships/image" Target="../media/image18.emf"/><Relationship Id="rId4" Type="http://schemas.openxmlformats.org/officeDocument/2006/relationships/audio" Target="../media/media12.mp3"/><Relationship Id="rId9" Type="http://schemas.openxmlformats.org/officeDocument/2006/relationships/oleObject" Target="../embeddings/oleObject2.bin"/><Relationship Id="rId1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audio" Target="../media/media13.mp3"/><Relationship Id="rId2" Type="http://schemas.microsoft.com/office/2007/relationships/media" Target="../media/media13.mp3"/><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wmf"/><Relationship Id="rId3" Type="http://schemas.microsoft.com/office/2007/relationships/media" Target="../media/media14.mp3"/><Relationship Id="rId7" Type="http://schemas.openxmlformats.org/officeDocument/2006/relationships/oleObject" Target="../embeddings/oleObject5.bin"/><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14.mp3"/><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22.wmf"/><Relationship Id="rId3" Type="http://schemas.microsoft.com/office/2007/relationships/media" Target="../media/media15.mp3"/><Relationship Id="rId7" Type="http://schemas.openxmlformats.org/officeDocument/2006/relationships/oleObject" Target="../embeddings/oleObject6.bin"/><Relationship Id="rId2" Type="http://schemas.openxmlformats.org/officeDocument/2006/relationships/tags" Target="../tags/tag20.xml"/><Relationship Id="rId1" Type="http://schemas.openxmlformats.org/officeDocument/2006/relationships/vmlDrawing" Target="../drawings/vmlDrawing3.vml"/><Relationship Id="rId6" Type="http://schemas.openxmlformats.org/officeDocument/2006/relationships/notesSlide" Target="../notesSlides/notesSlide15.xml"/><Relationship Id="rId11" Type="http://schemas.openxmlformats.org/officeDocument/2006/relationships/image" Target="../media/image4.png"/><Relationship Id="rId5" Type="http://schemas.openxmlformats.org/officeDocument/2006/relationships/slideLayout" Target="../slideLayouts/slideLayout2.xml"/><Relationship Id="rId10" Type="http://schemas.openxmlformats.org/officeDocument/2006/relationships/image" Target="../media/image23.wmf"/><Relationship Id="rId4" Type="http://schemas.openxmlformats.org/officeDocument/2006/relationships/audio" Target="../media/media15.mp3"/><Relationship Id="rId9"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p3"/><Relationship Id="rId7" Type="http://schemas.openxmlformats.org/officeDocument/2006/relationships/image" Target="../media/image25.emf"/><Relationship Id="rId2" Type="http://schemas.microsoft.com/office/2007/relationships/media" Target="../media/media16.mp3"/><Relationship Id="rId1" Type="http://schemas.openxmlformats.org/officeDocument/2006/relationships/tags" Target="../tags/tag21.xml"/><Relationship Id="rId6" Type="http://schemas.openxmlformats.org/officeDocument/2006/relationships/image" Target="../media/image24.emf"/><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7.mp3"/><Relationship Id="rId2" Type="http://schemas.microsoft.com/office/2007/relationships/media" Target="../media/media17.mp3"/><Relationship Id="rId1" Type="http://schemas.openxmlformats.org/officeDocument/2006/relationships/tags" Target="../tags/tag22.xml"/><Relationship Id="rId6" Type="http://schemas.openxmlformats.org/officeDocument/2006/relationships/image" Target="../media/image4.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8.mp3"/><Relationship Id="rId2" Type="http://schemas.microsoft.com/office/2007/relationships/media" Target="../media/media18.mp3"/><Relationship Id="rId1" Type="http://schemas.openxmlformats.org/officeDocument/2006/relationships/tags" Target="../tags/tag23.xml"/><Relationship Id="rId6" Type="http://schemas.openxmlformats.org/officeDocument/2006/relationships/image" Target="../media/image4.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19.mp3"/><Relationship Id="rId7" Type="http://schemas.openxmlformats.org/officeDocument/2006/relationships/image" Target="../media/image4.png"/><Relationship Id="rId2" Type="http://schemas.microsoft.com/office/2007/relationships/media" Target="../media/media19.mp3"/><Relationship Id="rId1" Type="http://schemas.openxmlformats.org/officeDocument/2006/relationships/tags" Target="../tags/tag24.xml"/><Relationship Id="rId6" Type="http://schemas.openxmlformats.org/officeDocument/2006/relationships/image" Target="../media/image26.emf"/><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0.mp3"/><Relationship Id="rId7" Type="http://schemas.openxmlformats.org/officeDocument/2006/relationships/image" Target="../media/image4.png"/><Relationship Id="rId2" Type="http://schemas.microsoft.com/office/2007/relationships/media" Target="../media/media20.mp3"/><Relationship Id="rId1" Type="http://schemas.openxmlformats.org/officeDocument/2006/relationships/tags" Target="../tags/tag25.xml"/><Relationship Id="rId6" Type="http://schemas.openxmlformats.org/officeDocument/2006/relationships/image" Target="../media/image27.emf"/><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1.mp3"/><Relationship Id="rId2" Type="http://schemas.microsoft.com/office/2007/relationships/media" Target="../media/media21.mp3"/><Relationship Id="rId1" Type="http://schemas.openxmlformats.org/officeDocument/2006/relationships/tags" Target="../tags/tag26.xml"/><Relationship Id="rId6" Type="http://schemas.openxmlformats.org/officeDocument/2006/relationships/image" Target="../media/image4.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2.mp3"/><Relationship Id="rId2" Type="http://schemas.microsoft.com/office/2007/relationships/media" Target="../media/media22.mp3"/><Relationship Id="rId1" Type="http://schemas.openxmlformats.org/officeDocument/2006/relationships/tags" Target="../tags/tag27.xml"/><Relationship Id="rId6" Type="http://schemas.openxmlformats.org/officeDocument/2006/relationships/image" Target="../media/image4.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3.mp3"/><Relationship Id="rId2" Type="http://schemas.microsoft.com/office/2007/relationships/media" Target="../media/media23.mp3"/><Relationship Id="rId1" Type="http://schemas.openxmlformats.org/officeDocument/2006/relationships/tags" Target="../tags/tag28.xml"/><Relationship Id="rId6" Type="http://schemas.openxmlformats.org/officeDocument/2006/relationships/image" Target="../media/image4.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4.mp3"/><Relationship Id="rId2" Type="http://schemas.microsoft.com/office/2007/relationships/media" Target="../media/media24.mp3"/><Relationship Id="rId1" Type="http://schemas.openxmlformats.org/officeDocument/2006/relationships/tags" Target="../tags/tag29.xml"/><Relationship Id="rId6" Type="http://schemas.openxmlformats.org/officeDocument/2006/relationships/image" Target="../media/image4.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emf"/><Relationship Id="rId3" Type="http://schemas.microsoft.com/office/2007/relationships/media" Target="../media/media25.mp3"/><Relationship Id="rId7" Type="http://schemas.openxmlformats.org/officeDocument/2006/relationships/oleObject" Target="../embeddings/oleObject8.bin"/><Relationship Id="rId12" Type="http://schemas.openxmlformats.org/officeDocument/2006/relationships/image" Target="../media/image12.png"/><Relationship Id="rId2" Type="http://schemas.openxmlformats.org/officeDocument/2006/relationships/tags" Target="../tags/tag30.xml"/><Relationship Id="rId1" Type="http://schemas.openxmlformats.org/officeDocument/2006/relationships/vmlDrawing" Target="../drawings/vmlDrawing4.vml"/><Relationship Id="rId6" Type="http://schemas.openxmlformats.org/officeDocument/2006/relationships/notesSlide" Target="../notesSlides/notesSlide25.xml"/><Relationship Id="rId11" Type="http://schemas.openxmlformats.org/officeDocument/2006/relationships/image" Target="../media/image4.png"/><Relationship Id="rId5" Type="http://schemas.openxmlformats.org/officeDocument/2006/relationships/slideLayout" Target="../slideLayouts/slideLayout17.xml"/><Relationship Id="rId10" Type="http://schemas.openxmlformats.org/officeDocument/2006/relationships/image" Target="../media/image29.emf"/><Relationship Id="rId4" Type="http://schemas.openxmlformats.org/officeDocument/2006/relationships/audio" Target="../media/media25.mp3"/><Relationship Id="rId9" Type="http://schemas.openxmlformats.org/officeDocument/2006/relationships/oleObject" Target="../embeddings/oleObject9.bin"/></Relationships>
</file>

<file path=ppt/slides/_rels/slide27.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oleObject" Target="../embeddings/oleObject13.bin"/><Relationship Id="rId18" Type="http://schemas.openxmlformats.org/officeDocument/2006/relationships/image" Target="../media/image35.emf"/><Relationship Id="rId3" Type="http://schemas.microsoft.com/office/2007/relationships/media" Target="../media/media26.mp3"/><Relationship Id="rId21" Type="http://schemas.openxmlformats.org/officeDocument/2006/relationships/image" Target="../media/image4.png"/><Relationship Id="rId7" Type="http://schemas.openxmlformats.org/officeDocument/2006/relationships/oleObject" Target="../embeddings/oleObject10.bin"/><Relationship Id="rId12" Type="http://schemas.openxmlformats.org/officeDocument/2006/relationships/image" Target="../media/image32.emf"/><Relationship Id="rId17" Type="http://schemas.openxmlformats.org/officeDocument/2006/relationships/oleObject" Target="../embeddings/oleObject15.bin"/><Relationship Id="rId2" Type="http://schemas.openxmlformats.org/officeDocument/2006/relationships/tags" Target="../tags/tag31.xml"/><Relationship Id="rId16" Type="http://schemas.openxmlformats.org/officeDocument/2006/relationships/image" Target="../media/image34.emf"/><Relationship Id="rId20" Type="http://schemas.openxmlformats.org/officeDocument/2006/relationships/image" Target="../media/image36.emf"/><Relationship Id="rId1" Type="http://schemas.openxmlformats.org/officeDocument/2006/relationships/vmlDrawing" Target="../drawings/vmlDrawing5.vml"/><Relationship Id="rId6" Type="http://schemas.openxmlformats.org/officeDocument/2006/relationships/notesSlide" Target="../notesSlides/notesSlide26.xml"/><Relationship Id="rId11" Type="http://schemas.openxmlformats.org/officeDocument/2006/relationships/oleObject" Target="../embeddings/oleObject12.bin"/><Relationship Id="rId5" Type="http://schemas.openxmlformats.org/officeDocument/2006/relationships/slideLayout" Target="../slideLayouts/slideLayout18.xml"/><Relationship Id="rId15" Type="http://schemas.openxmlformats.org/officeDocument/2006/relationships/oleObject" Target="../embeddings/oleObject14.bin"/><Relationship Id="rId10" Type="http://schemas.openxmlformats.org/officeDocument/2006/relationships/image" Target="../media/image31.emf"/><Relationship Id="rId19" Type="http://schemas.openxmlformats.org/officeDocument/2006/relationships/oleObject" Target="../embeddings/oleObject16.bin"/><Relationship Id="rId4" Type="http://schemas.openxmlformats.org/officeDocument/2006/relationships/audio" Target="../media/media26.mp3"/><Relationship Id="rId9" Type="http://schemas.openxmlformats.org/officeDocument/2006/relationships/oleObject" Target="../embeddings/oleObject11.bin"/><Relationship Id="rId14" Type="http://schemas.openxmlformats.org/officeDocument/2006/relationships/image" Target="../media/image33.emf"/><Relationship Id="rId22"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audio" Target="../media/media27.mp3"/><Relationship Id="rId2" Type="http://schemas.microsoft.com/office/2007/relationships/media" Target="../media/media27.mp3"/><Relationship Id="rId1" Type="http://schemas.openxmlformats.org/officeDocument/2006/relationships/tags" Target="../tags/tag32.xml"/><Relationship Id="rId6" Type="http://schemas.openxmlformats.org/officeDocument/2006/relationships/image" Target="../media/image4.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8.mp3"/><Relationship Id="rId2" Type="http://schemas.microsoft.com/office/2007/relationships/media" Target="../media/media28.mp3"/><Relationship Id="rId1" Type="http://schemas.openxmlformats.org/officeDocument/2006/relationships/tags" Target="../tags/tag33.xml"/><Relationship Id="rId6" Type="http://schemas.openxmlformats.org/officeDocument/2006/relationships/image" Target="../media/image4.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png"/><Relationship Id="rId3" Type="http://schemas.openxmlformats.org/officeDocument/2006/relationships/audio" Target="../media/media2.mp3"/><Relationship Id="rId7" Type="http://schemas.openxmlformats.org/officeDocument/2006/relationships/image" Target="../media/image6.png"/><Relationship Id="rId12" Type="http://schemas.openxmlformats.org/officeDocument/2006/relationships/image" Target="../media/image11.gif"/><Relationship Id="rId2" Type="http://schemas.microsoft.com/office/2007/relationships/media" Target="../media/media2.mp3"/><Relationship Id="rId1" Type="http://schemas.openxmlformats.org/officeDocument/2006/relationships/tags" Target="../tags/tag7.xml"/><Relationship Id="rId6" Type="http://schemas.openxmlformats.org/officeDocument/2006/relationships/image" Target="../media/image5.png"/><Relationship Id="rId11" Type="http://schemas.openxmlformats.org/officeDocument/2006/relationships/image" Target="../media/image10.gif"/><Relationship Id="rId5" Type="http://schemas.openxmlformats.org/officeDocument/2006/relationships/notesSlide" Target="../notesSlides/notesSlide2.xml"/><Relationship Id="rId10" Type="http://schemas.openxmlformats.org/officeDocument/2006/relationships/image" Target="../media/image9.png"/><Relationship Id="rId4" Type="http://schemas.openxmlformats.org/officeDocument/2006/relationships/slideLayout" Target="../slideLayouts/slideLayout9.xml"/><Relationship Id="rId9" Type="http://schemas.openxmlformats.org/officeDocument/2006/relationships/image" Target="../media/image8.png"/><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37.emf"/><Relationship Id="rId3" Type="http://schemas.microsoft.com/office/2007/relationships/media" Target="../media/media29.mp3"/><Relationship Id="rId7" Type="http://schemas.openxmlformats.org/officeDocument/2006/relationships/oleObject" Target="../embeddings/oleObject17.bin"/><Relationship Id="rId2" Type="http://schemas.openxmlformats.org/officeDocument/2006/relationships/tags" Target="../tags/tag34.xml"/><Relationship Id="rId1" Type="http://schemas.openxmlformats.org/officeDocument/2006/relationships/vmlDrawing" Target="../drawings/vmlDrawing6.vml"/><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audio" Target="../media/media29.mp3"/><Relationship Id="rId9"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audio" Target="../media/media30.mp3"/><Relationship Id="rId7" Type="http://schemas.openxmlformats.org/officeDocument/2006/relationships/image" Target="../media/image12.png"/><Relationship Id="rId2" Type="http://schemas.microsoft.com/office/2007/relationships/media" Target="../media/media30.mp3"/><Relationship Id="rId1" Type="http://schemas.openxmlformats.org/officeDocument/2006/relationships/tags" Target="../tags/tag35.xml"/><Relationship Id="rId6" Type="http://schemas.openxmlformats.org/officeDocument/2006/relationships/image" Target="../media/image4.png"/><Relationship Id="rId5" Type="http://schemas.openxmlformats.org/officeDocument/2006/relationships/notesSlide" Target="../notesSlides/notesSlide30.xml"/><Relationship Id="rId4"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31.mp3"/><Relationship Id="rId7" Type="http://schemas.openxmlformats.org/officeDocument/2006/relationships/image" Target="../media/image4.png"/><Relationship Id="rId2" Type="http://schemas.microsoft.com/office/2007/relationships/media" Target="../media/media31.mp3"/><Relationship Id="rId1" Type="http://schemas.openxmlformats.org/officeDocument/2006/relationships/tags" Target="../tags/tag36.xml"/><Relationship Id="rId6" Type="http://schemas.openxmlformats.org/officeDocument/2006/relationships/image" Target="../media/image38.emf"/><Relationship Id="rId5" Type="http://schemas.openxmlformats.org/officeDocument/2006/relationships/notesSlide" Target="../notesSlides/notesSlide31.xml"/><Relationship Id="rId4"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32.mp3"/><Relationship Id="rId7" Type="http://schemas.openxmlformats.org/officeDocument/2006/relationships/image" Target="../media/image4.png"/><Relationship Id="rId2" Type="http://schemas.microsoft.com/office/2007/relationships/media" Target="../media/media32.mp3"/><Relationship Id="rId1" Type="http://schemas.openxmlformats.org/officeDocument/2006/relationships/tags" Target="../tags/tag37.xml"/><Relationship Id="rId6" Type="http://schemas.openxmlformats.org/officeDocument/2006/relationships/image" Target="../media/image39.emf"/><Relationship Id="rId5" Type="http://schemas.openxmlformats.org/officeDocument/2006/relationships/notesSlide" Target="../notesSlides/notesSlide32.xml"/><Relationship Id="rId4"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audio" Target="../media/media33.mp3"/><Relationship Id="rId7" Type="http://schemas.openxmlformats.org/officeDocument/2006/relationships/image" Target="../media/image12.png"/><Relationship Id="rId2" Type="http://schemas.microsoft.com/office/2007/relationships/media" Target="../media/media33.mp3"/><Relationship Id="rId1" Type="http://schemas.openxmlformats.org/officeDocument/2006/relationships/tags" Target="../tags/tag38.xml"/><Relationship Id="rId6" Type="http://schemas.openxmlformats.org/officeDocument/2006/relationships/image" Target="../media/image4.png"/><Relationship Id="rId5" Type="http://schemas.openxmlformats.org/officeDocument/2006/relationships/notesSlide" Target="../notesSlides/notesSlide33.xml"/><Relationship Id="rId4"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34.mp3"/><Relationship Id="rId7" Type="http://schemas.openxmlformats.org/officeDocument/2006/relationships/image" Target="../media/image4.png"/><Relationship Id="rId2" Type="http://schemas.microsoft.com/office/2007/relationships/media" Target="../media/media34.mp3"/><Relationship Id="rId1" Type="http://schemas.openxmlformats.org/officeDocument/2006/relationships/tags" Target="../tags/tag39.xml"/><Relationship Id="rId6" Type="http://schemas.openxmlformats.org/officeDocument/2006/relationships/image" Target="../media/image40.emf"/><Relationship Id="rId5" Type="http://schemas.openxmlformats.org/officeDocument/2006/relationships/notesSlide" Target="../notesSlides/notesSlide34.xml"/><Relationship Id="rId4"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audio" Target="../media/media35.mp3"/><Relationship Id="rId7" Type="http://schemas.openxmlformats.org/officeDocument/2006/relationships/image" Target="../media/image42.wmf"/><Relationship Id="rId2" Type="http://schemas.microsoft.com/office/2007/relationships/media" Target="../media/media35.mp3"/><Relationship Id="rId1" Type="http://schemas.openxmlformats.org/officeDocument/2006/relationships/tags" Target="../tags/tag40.xml"/><Relationship Id="rId6" Type="http://schemas.openxmlformats.org/officeDocument/2006/relationships/image" Target="../media/image41.wmf"/><Relationship Id="rId5" Type="http://schemas.openxmlformats.org/officeDocument/2006/relationships/notesSlide" Target="../notesSlides/notesSlide35.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44.gif"/></Relationships>
</file>

<file path=ppt/slides/_rels/slide37.xml.rels><?xml version="1.0" encoding="UTF-8" standalone="yes"?>
<Relationships xmlns="http://schemas.openxmlformats.org/package/2006/relationships"><Relationship Id="rId3" Type="http://schemas.openxmlformats.org/officeDocument/2006/relationships/audio" Target="../media/media36.mp3"/><Relationship Id="rId2" Type="http://schemas.microsoft.com/office/2007/relationships/media" Target="../media/media36.mp3"/><Relationship Id="rId1" Type="http://schemas.openxmlformats.org/officeDocument/2006/relationships/tags" Target="../tags/tag41.xml"/><Relationship Id="rId6" Type="http://schemas.openxmlformats.org/officeDocument/2006/relationships/image" Target="../media/image4.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media37.mp3"/><Relationship Id="rId2" Type="http://schemas.microsoft.com/office/2007/relationships/media" Target="../media/media37.mp3"/><Relationship Id="rId1" Type="http://schemas.openxmlformats.org/officeDocument/2006/relationships/tags" Target="../tags/tag42.xml"/><Relationship Id="rId6" Type="http://schemas.openxmlformats.org/officeDocument/2006/relationships/image" Target="../media/image4.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audio" Target="../media/media38.mp3"/><Relationship Id="rId7" Type="http://schemas.openxmlformats.org/officeDocument/2006/relationships/image" Target="../media/image45.png"/><Relationship Id="rId2" Type="http://schemas.microsoft.com/office/2007/relationships/media" Target="../media/media38.mp3"/><Relationship Id="rId1" Type="http://schemas.openxmlformats.org/officeDocument/2006/relationships/tags" Target="../tags/tag43.xml"/><Relationship Id="rId6" Type="http://schemas.openxmlformats.org/officeDocument/2006/relationships/image" Target="../media/image4.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3.mp3"/><Relationship Id="rId2" Type="http://schemas.microsoft.com/office/2007/relationships/media" Target="../media/media3.mp3"/><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6.wmf"/><Relationship Id="rId3" Type="http://schemas.microsoft.com/office/2007/relationships/media" Target="../media/media39.mp3"/><Relationship Id="rId7" Type="http://schemas.openxmlformats.org/officeDocument/2006/relationships/oleObject" Target="../embeddings/oleObject18.bin"/><Relationship Id="rId2" Type="http://schemas.openxmlformats.org/officeDocument/2006/relationships/tags" Target="../tags/tag44.xml"/><Relationship Id="rId1" Type="http://schemas.openxmlformats.org/officeDocument/2006/relationships/vmlDrawing" Target="../drawings/vmlDrawing7.vml"/><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audio" Target="../media/media39.mp3"/><Relationship Id="rId9"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audio" Target="../media/media40.mp3"/><Relationship Id="rId2" Type="http://schemas.microsoft.com/office/2007/relationships/media" Target="../media/media40.mp3"/><Relationship Id="rId1" Type="http://schemas.openxmlformats.org/officeDocument/2006/relationships/tags" Target="../tags/tag45.xml"/><Relationship Id="rId6" Type="http://schemas.openxmlformats.org/officeDocument/2006/relationships/image" Target="../media/image4.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audio" Target="../media/media41.mp3"/><Relationship Id="rId2" Type="http://schemas.microsoft.com/office/2007/relationships/media" Target="../media/media41.mp3"/><Relationship Id="rId1" Type="http://schemas.openxmlformats.org/officeDocument/2006/relationships/tags" Target="../tags/tag46.xml"/><Relationship Id="rId6" Type="http://schemas.openxmlformats.org/officeDocument/2006/relationships/image" Target="../media/image4.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7.wmf"/><Relationship Id="rId3" Type="http://schemas.microsoft.com/office/2007/relationships/media" Target="../media/media42.mp3"/><Relationship Id="rId7" Type="http://schemas.openxmlformats.org/officeDocument/2006/relationships/oleObject" Target="../embeddings/oleObject19.bin"/><Relationship Id="rId12" Type="http://schemas.openxmlformats.org/officeDocument/2006/relationships/image" Target="../media/image3.png"/><Relationship Id="rId2" Type="http://schemas.openxmlformats.org/officeDocument/2006/relationships/tags" Target="../tags/tag47.xml"/><Relationship Id="rId1" Type="http://schemas.openxmlformats.org/officeDocument/2006/relationships/vmlDrawing" Target="../drawings/vmlDrawing8.vml"/><Relationship Id="rId6" Type="http://schemas.openxmlformats.org/officeDocument/2006/relationships/notesSlide" Target="../notesSlides/notesSlide42.xml"/><Relationship Id="rId11" Type="http://schemas.openxmlformats.org/officeDocument/2006/relationships/image" Target="../media/image4.png"/><Relationship Id="rId5" Type="http://schemas.openxmlformats.org/officeDocument/2006/relationships/slideLayout" Target="../slideLayouts/slideLayout15.xml"/><Relationship Id="rId10" Type="http://schemas.openxmlformats.org/officeDocument/2006/relationships/image" Target="../media/image48.wmf"/><Relationship Id="rId4" Type="http://schemas.openxmlformats.org/officeDocument/2006/relationships/audio" Target="../media/media42.mp3"/><Relationship Id="rId9" Type="http://schemas.openxmlformats.org/officeDocument/2006/relationships/oleObject" Target="../embeddings/oleObject20.bin"/></Relationships>
</file>

<file path=ppt/slides/_rels/slide44.xml.rels><?xml version="1.0" encoding="UTF-8" standalone="yes"?>
<Relationships xmlns="http://schemas.openxmlformats.org/package/2006/relationships"><Relationship Id="rId3" Type="http://schemas.openxmlformats.org/officeDocument/2006/relationships/audio" Target="../media/media43.mp3"/><Relationship Id="rId2" Type="http://schemas.microsoft.com/office/2007/relationships/media" Target="../media/media43.mp3"/><Relationship Id="rId1" Type="http://schemas.openxmlformats.org/officeDocument/2006/relationships/tags" Target="../tags/tag48.xml"/><Relationship Id="rId6" Type="http://schemas.openxmlformats.org/officeDocument/2006/relationships/image" Target="../media/image4.png"/><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1.gif"/><Relationship Id="rId3" Type="http://schemas.openxmlformats.org/officeDocument/2006/relationships/audio" Target="../media/media44.mp3"/><Relationship Id="rId7" Type="http://schemas.openxmlformats.org/officeDocument/2006/relationships/image" Target="../media/image50.gif"/><Relationship Id="rId2" Type="http://schemas.microsoft.com/office/2007/relationships/media" Target="../media/media44.mp3"/><Relationship Id="rId1" Type="http://schemas.openxmlformats.org/officeDocument/2006/relationships/tags" Target="../tags/tag49.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notesSlide" Target="../notesSlides/notesSlide44.xml"/><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52.gif"/></Relationships>
</file>

<file path=ppt/slides/_rels/slide46.xml.rels><?xml version="1.0" encoding="UTF-8" standalone="yes"?>
<Relationships xmlns="http://schemas.openxmlformats.org/package/2006/relationships"><Relationship Id="rId3" Type="http://schemas.openxmlformats.org/officeDocument/2006/relationships/audio" Target="../media/media45.mp3"/><Relationship Id="rId7" Type="http://schemas.openxmlformats.org/officeDocument/2006/relationships/image" Target="../media/image53.png"/><Relationship Id="rId2" Type="http://schemas.microsoft.com/office/2007/relationships/media" Target="../media/media45.mp3"/><Relationship Id="rId1" Type="http://schemas.openxmlformats.org/officeDocument/2006/relationships/tags" Target="../tags/tag50.xml"/><Relationship Id="rId6" Type="http://schemas.openxmlformats.org/officeDocument/2006/relationships/image" Target="../media/image4.png"/><Relationship Id="rId5" Type="http://schemas.openxmlformats.org/officeDocument/2006/relationships/notesSlide" Target="../notesSlides/notesSlide45.xml"/><Relationship Id="rId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audio" Target="../media/media46.mp3"/><Relationship Id="rId2" Type="http://schemas.microsoft.com/office/2007/relationships/media" Target="../media/media46.mp3"/><Relationship Id="rId1" Type="http://schemas.openxmlformats.org/officeDocument/2006/relationships/tags" Target="../tags/tag51.xml"/><Relationship Id="rId6" Type="http://schemas.openxmlformats.org/officeDocument/2006/relationships/image" Target="../media/image4.png"/><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4.mp3"/><Relationship Id="rId7" Type="http://schemas.openxmlformats.org/officeDocument/2006/relationships/image" Target="../media/image4.png"/><Relationship Id="rId2" Type="http://schemas.microsoft.com/office/2007/relationships/media" Target="../media/media4.mp3"/><Relationship Id="rId1" Type="http://schemas.openxmlformats.org/officeDocument/2006/relationships/tags" Target="../tags/tag9.xml"/><Relationship Id="rId6" Type="http://schemas.openxmlformats.org/officeDocument/2006/relationships/image" Target="../media/image13.emf"/><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4.png"/><Relationship Id="rId2" Type="http://schemas.microsoft.com/office/2007/relationships/media" Target="../media/media5.mp3"/><Relationship Id="rId1" Type="http://schemas.openxmlformats.org/officeDocument/2006/relationships/tags" Target="../tags/tag10.xml"/><Relationship Id="rId6" Type="http://schemas.openxmlformats.org/officeDocument/2006/relationships/image" Target="../media/image14.emf"/><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4.png"/><Relationship Id="rId2" Type="http://schemas.microsoft.com/office/2007/relationships/media" Target="../media/media6.mp3"/><Relationship Id="rId1" Type="http://schemas.openxmlformats.org/officeDocument/2006/relationships/tags" Target="../tags/tag11.xml"/><Relationship Id="rId6" Type="http://schemas.openxmlformats.org/officeDocument/2006/relationships/image" Target="../media/image15.emf"/><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7.mp3"/><Relationship Id="rId7" Type="http://schemas.openxmlformats.org/officeDocument/2006/relationships/image" Target="../media/image4.png"/><Relationship Id="rId2" Type="http://schemas.microsoft.com/office/2007/relationships/media" Target="../media/media7.mp3"/><Relationship Id="rId1" Type="http://schemas.openxmlformats.org/officeDocument/2006/relationships/tags" Target="../tags/tag12.xml"/><Relationship Id="rId6" Type="http://schemas.openxmlformats.org/officeDocument/2006/relationships/image" Target="../media/image16.emf"/><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8.mp3"/><Relationship Id="rId2" Type="http://schemas.microsoft.com/office/2007/relationships/media" Target="../media/media8.mp3"/><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1600" y="4038600"/>
            <a:ext cx="7867600" cy="1828800"/>
          </a:xfrm>
        </p:spPr>
        <p:txBody>
          <a:bodyPr>
            <a:normAutofit fontScale="90000"/>
          </a:bodyPr>
          <a:lstStyle/>
          <a:p>
            <a:pPr eaLnBrk="1" fontAlgn="auto" hangingPunct="1">
              <a:spcAft>
                <a:spcPts val="0"/>
              </a:spcAft>
              <a:defRPr/>
            </a:pPr>
            <a:r>
              <a:rPr lang="en-GB" dirty="0">
                <a:latin typeface="Times New Roman" panose="02020603050405020304" pitchFamily="18" charset="0"/>
                <a:cs typeface="Times New Roman" panose="02020603050405020304" pitchFamily="18" charset="0"/>
              </a:rPr>
              <a:t>DIGITAL SIGNAL PROCESSING </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Chapter 3</a:t>
            </a:r>
          </a:p>
        </p:txBody>
      </p:sp>
      <p:sp>
        <p:nvSpPr>
          <p:cNvPr id="9219" name="Subtitle 2"/>
          <p:cNvSpPr>
            <a:spLocks noGrp="1"/>
          </p:cNvSpPr>
          <p:nvPr>
            <p:ph type="subTitle" idx="1"/>
          </p:nvPr>
        </p:nvSpPr>
        <p:spPr>
          <a:xfrm>
            <a:off x="2362200" y="6049963"/>
            <a:ext cx="6705600" cy="685800"/>
          </a:xfrm>
        </p:spPr>
        <p:txBody>
          <a:bodyPr>
            <a:normAutofit fontScale="55000" lnSpcReduction="20000"/>
          </a:bodyPr>
          <a:lstStyle/>
          <a:p>
            <a:pPr eaLnBrk="1" hangingPunct="1"/>
            <a:endParaRPr lang="en-GB" sz="3400" dirty="0"/>
          </a:p>
          <a:p>
            <a:pPr eaLnBrk="1" hangingPunct="1"/>
            <a:r>
              <a:rPr lang="en-GB" sz="3400" dirty="0"/>
              <a:t>EEE DSP Teaching Team</a:t>
            </a:r>
          </a:p>
          <a:p>
            <a:pPr eaLnBrk="1" hangingPunct="1"/>
            <a:endParaRPr lang="en-GB" dirty="0"/>
          </a:p>
        </p:txBody>
      </p:sp>
      <p:sp>
        <p:nvSpPr>
          <p:cNvPr id="3" name="Footer Placeholder 2"/>
          <p:cNvSpPr>
            <a:spLocks noGrp="1"/>
          </p:cNvSpPr>
          <p:nvPr>
            <p:ph type="ftr" sz="quarter" idx="11"/>
          </p:nvPr>
        </p:nvSpPr>
        <p:spPr>
          <a:xfrm>
            <a:off x="1259632" y="6210300"/>
            <a:ext cx="5867400" cy="365125"/>
          </a:xfrm>
        </p:spPr>
        <p:txBody>
          <a:bodyPr/>
          <a:lstStyle/>
          <a:p>
            <a:pPr>
              <a:defRPr/>
            </a:pPr>
            <a:r>
              <a:rPr lang="en-GB" dirty="0" smtClean="0"/>
              <a:t>Official (Open), Non-sensitive</a:t>
            </a:r>
            <a:endParaRPr lang="en-GB"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Sampling</a:t>
            </a:r>
          </a:p>
        </p:txBody>
      </p:sp>
      <p:sp>
        <p:nvSpPr>
          <p:cNvPr id="20484" name="Rectangle 3"/>
          <p:cNvSpPr>
            <a:spLocks noGrp="1" noChangeArrowheads="1"/>
          </p:cNvSpPr>
          <p:nvPr>
            <p:ph type="body" idx="1"/>
          </p:nvPr>
        </p:nvSpPr>
        <p:spPr>
          <a:xfrm>
            <a:off x="611560" y="1916832"/>
            <a:ext cx="8229600" cy="4525962"/>
          </a:xfrm>
          <a:solidFill>
            <a:schemeClr val="bg1"/>
          </a:solidFill>
        </p:spPr>
        <p:txBody>
          <a:bodyPr/>
          <a:lstStyle/>
          <a:p>
            <a:pPr eaLnBrk="1" hangingPunct="1"/>
            <a:r>
              <a:rPr lang="en-GB" sz="2800" dirty="0">
                <a:solidFill>
                  <a:schemeClr val="accent1">
                    <a:lumMod val="75000"/>
                  </a:schemeClr>
                </a:solidFill>
                <a:latin typeface="Times New Roman" panose="02020603050405020304" pitchFamily="18" charset="0"/>
                <a:cs typeface="Times New Roman" panose="02020603050405020304" pitchFamily="18" charset="0"/>
              </a:rPr>
              <a:t>How often should the samples be taken?</a:t>
            </a:r>
          </a:p>
          <a:p>
            <a:pPr eaLnBrk="1" hangingPunct="1">
              <a:buFontTx/>
              <a:buNone/>
            </a:pPr>
            <a:endParaRPr lang="en-GB" sz="2800" dirty="0"/>
          </a:p>
        </p:txBody>
      </p:sp>
      <p:graphicFrame>
        <p:nvGraphicFramePr>
          <p:cNvPr id="40987" name="Group 27"/>
          <p:cNvGraphicFramePr>
            <a:graphicFrameLocks noGrp="1"/>
          </p:cNvGraphicFramePr>
          <p:nvPr>
            <p:extLst>
              <p:ext uri="{D42A27DB-BD31-4B8C-83A1-F6EECF244321}">
                <p14:modId xmlns:p14="http://schemas.microsoft.com/office/powerpoint/2010/main" val="1106241162"/>
              </p:ext>
            </p:extLst>
          </p:nvPr>
        </p:nvGraphicFramePr>
        <p:xfrm>
          <a:off x="1475656" y="2564904"/>
          <a:ext cx="6096000" cy="334058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518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Very often</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Less often</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val="10000"/>
                  </a:ext>
                </a:extLst>
              </a:tr>
              <a:tr h="2822019">
                <a:tc>
                  <a:txBody>
                    <a:bodyPr/>
                    <a:lstStyle/>
                    <a:p>
                      <a:pPr marL="0" marR="0" lvl="0" indent="0" algn="l" defTabSz="914400" rtl="0" eaLnBrk="1" fontAlgn="base" latinLnBrk="0" hangingPunct="1">
                        <a:lnSpc>
                          <a:spcPct val="100000"/>
                        </a:lnSpc>
                        <a:spcBef>
                          <a:spcPct val="20000"/>
                        </a:spcBef>
                        <a:spcAft>
                          <a:spcPct val="0"/>
                        </a:spcAft>
                        <a:buClrTx/>
                        <a:buSzTx/>
                        <a:buFont typeface="Symbol" pitchFamily="18" charset="2"/>
                        <a:buChar char="Þ"/>
                        <a:tabLst/>
                      </a:pPr>
                      <a:r>
                        <a:rPr kumimoji="0" lang="en-GB" sz="2800" b="0"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sym typeface="Symbol" pitchFamily="18" charset="2"/>
                        </a:rPr>
                        <a:t>More samples generated</a:t>
                      </a:r>
                    </a:p>
                    <a:p>
                      <a:pPr marL="0" marR="0" lvl="0" indent="0" algn="l" defTabSz="914400" rtl="0" eaLnBrk="1" fontAlgn="base" latinLnBrk="0" hangingPunct="1">
                        <a:lnSpc>
                          <a:spcPct val="100000"/>
                        </a:lnSpc>
                        <a:spcBef>
                          <a:spcPct val="20000"/>
                        </a:spcBef>
                        <a:spcAft>
                          <a:spcPct val="0"/>
                        </a:spcAft>
                        <a:buClrTx/>
                        <a:buSzTx/>
                        <a:buFont typeface="Symbol" pitchFamily="18" charset="2"/>
                        <a:buChar char="Þ"/>
                        <a:tabLst/>
                      </a:pPr>
                      <a:r>
                        <a:rPr kumimoji="0" lang="en-GB" sz="2800" b="0"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Faithful representation</a:t>
                      </a:r>
                    </a:p>
                    <a:p>
                      <a:pPr marL="0" marR="0" lvl="0" indent="0" algn="l" defTabSz="914400" rtl="0" eaLnBrk="1" fontAlgn="base" latinLnBrk="0" hangingPunct="1">
                        <a:lnSpc>
                          <a:spcPct val="100000"/>
                        </a:lnSpc>
                        <a:spcBef>
                          <a:spcPct val="20000"/>
                        </a:spcBef>
                        <a:spcAft>
                          <a:spcPct val="0"/>
                        </a:spcAft>
                        <a:buClrTx/>
                        <a:buSzTx/>
                        <a:buFont typeface="Symbol" pitchFamily="18" charset="2"/>
                        <a:buChar char="Þ"/>
                        <a:tabLst/>
                      </a:pPr>
                      <a:r>
                        <a:rPr kumimoji="0" lang="en-GB" sz="2800" b="0"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rPr>
                        <a:t>Faster computer needed</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288925" marR="0" lvl="0" indent="-288925" algn="l" defTabSz="914400" rtl="0" eaLnBrk="1" fontAlgn="base" latinLnBrk="0" hangingPunct="1">
                        <a:lnSpc>
                          <a:spcPct val="100000"/>
                        </a:lnSpc>
                        <a:spcBef>
                          <a:spcPct val="20000"/>
                        </a:spcBef>
                        <a:spcAft>
                          <a:spcPct val="0"/>
                        </a:spcAft>
                        <a:buClrTx/>
                        <a:buSzTx/>
                        <a:buFont typeface="Symbol" pitchFamily="18" charset="2"/>
                        <a:buChar char="Þ"/>
                        <a:tabLst/>
                      </a:pPr>
                      <a:r>
                        <a:rPr kumimoji="0" lang="en-GB" sz="2800" b="0"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Less samples generated</a:t>
                      </a:r>
                    </a:p>
                    <a:p>
                      <a:pPr marL="288925" marR="0" lvl="0" indent="-288925" algn="l" defTabSz="914400" rtl="0" eaLnBrk="1" fontAlgn="base" latinLnBrk="0" hangingPunct="1">
                        <a:lnSpc>
                          <a:spcPct val="100000"/>
                        </a:lnSpc>
                        <a:spcBef>
                          <a:spcPct val="20000"/>
                        </a:spcBef>
                        <a:spcAft>
                          <a:spcPct val="0"/>
                        </a:spcAft>
                        <a:buClrTx/>
                        <a:buSzTx/>
                        <a:buFont typeface="Symbol" pitchFamily="18" charset="2"/>
                        <a:buChar char="Þ"/>
                        <a:tabLst/>
                      </a:pPr>
                      <a:r>
                        <a:rPr kumimoji="0" lang="en-GB" sz="2800" b="0"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a:t>
                      </a:r>
                    </a:p>
                    <a:p>
                      <a:pPr marL="288925" marR="0" lvl="0" indent="-288925" algn="l" defTabSz="914400" rtl="0" eaLnBrk="1" fontAlgn="base" latinLnBrk="0" hangingPunct="1">
                        <a:lnSpc>
                          <a:spcPct val="100000"/>
                        </a:lnSpc>
                        <a:spcBef>
                          <a:spcPct val="20000"/>
                        </a:spcBef>
                        <a:spcAft>
                          <a:spcPct val="0"/>
                        </a:spcAft>
                        <a:buClrTx/>
                        <a:buSzTx/>
                        <a:buFont typeface="Symbol" pitchFamily="18" charset="2"/>
                        <a:buChar char="Þ"/>
                        <a:tabLst/>
                      </a:pPr>
                      <a:r>
                        <a:rPr kumimoji="0" lang="en-GB" sz="2800" b="0" i="0" u="none" strike="noStrike" cap="none" normalizeH="0" baseline="0" dirty="0">
                          <a:ln>
                            <a:noFill/>
                          </a:ln>
                          <a:solidFill>
                            <a:schemeClr val="accent2">
                              <a:lumMod val="75000"/>
                            </a:schemeClr>
                          </a:solidFill>
                          <a:effectLst/>
                          <a:latin typeface="Times New Roman" panose="02020603050405020304" pitchFamily="18" charset="0"/>
                          <a:cs typeface="Times New Roman" panose="02020603050405020304" pitchFamily="18" charset="0"/>
                        </a:rPr>
                        <a:t>Slower computer can be used</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val="10001"/>
                  </a:ext>
                </a:extLst>
              </a:tr>
            </a:tbl>
          </a:graphicData>
        </a:graphic>
      </p:graphicFrame>
      <p:pic>
        <p:nvPicPr>
          <p:cNvPr id="2" name="59006375">
            <a:hlinkClick r:id="" action="ppaction://media"/>
            <a:extLst>
              <a:ext uri="{FF2B5EF4-FFF2-40B4-BE49-F238E27FC236}">
                <a16:creationId xmlns:a16="http://schemas.microsoft.com/office/drawing/2014/main" id="{3DE2BC4B-5CEF-47CB-8708-2E3ABE4C61E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45488" y="6200775"/>
            <a:ext cx="487362"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106904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Using </a:t>
            </a:r>
            <a:r>
              <a:rPr lang="en-SG" dirty="0" err="1">
                <a:latin typeface="Times New Roman" panose="02020603050405020304" pitchFamily="18" charset="0"/>
                <a:cs typeface="Times New Roman" panose="02020603050405020304" pitchFamily="18" charset="0"/>
              </a:rPr>
              <a:t>Matlab</a:t>
            </a:r>
            <a:endParaRPr lang="en-SG"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683568" y="1629142"/>
                <a:ext cx="8153400" cy="4495800"/>
              </a:xfrm>
            </p:spPr>
            <p:txBody>
              <a:bodyPr/>
              <a:lstStyle/>
              <a:p>
                <a:pPr marL="0" indent="0">
                  <a:buNone/>
                </a:pPr>
                <a:r>
                  <a:rPr lang="en-GB" sz="2400" dirty="0">
                    <a:latin typeface="Times" panose="02020603050405020304" pitchFamily="18" charset="0"/>
                    <a:cs typeface="Times" panose="02020603050405020304" pitchFamily="18" charset="0"/>
                  </a:rPr>
                  <a:t>A discrete signal is defined as </a:t>
                </a:r>
                <a14:m>
                  <m:oMath xmlns:m="http://schemas.openxmlformats.org/officeDocument/2006/math">
                    <m:r>
                      <a:rPr lang="en-GB" sz="2400" i="1">
                        <a:latin typeface="Cambria Math" panose="02040503050406030204" pitchFamily="18" charset="0"/>
                      </a:rPr>
                      <m:t>𝑥</m:t>
                    </m:r>
                    <m:d>
                      <m:dPr>
                        <m:ctrlPr>
                          <a:rPr lang="en-SG" sz="2400" i="1">
                            <a:latin typeface="Cambria Math" panose="02040503050406030204" pitchFamily="18" charset="0"/>
                          </a:rPr>
                        </m:ctrlPr>
                      </m:dPr>
                      <m:e>
                        <m:r>
                          <a:rPr lang="en-GB" sz="2400" i="1">
                            <a:latin typeface="Cambria Math" panose="02040503050406030204" pitchFamily="18" charset="0"/>
                          </a:rPr>
                          <m:t>𝑛</m:t>
                        </m:r>
                      </m:e>
                    </m:d>
                    <m:r>
                      <a:rPr lang="en-GB" sz="2400" i="1">
                        <a:latin typeface="Cambria Math" panose="02040503050406030204" pitchFamily="18" charset="0"/>
                      </a:rPr>
                      <m:t>=0.1</m:t>
                    </m:r>
                    <m:func>
                      <m:funcPr>
                        <m:ctrlPr>
                          <a:rPr lang="en-SG" sz="2400" i="1">
                            <a:latin typeface="Cambria Math" panose="02040503050406030204" pitchFamily="18" charset="0"/>
                          </a:rPr>
                        </m:ctrlPr>
                      </m:funcPr>
                      <m:fName>
                        <m:r>
                          <m:rPr>
                            <m:sty m:val="p"/>
                          </m:rPr>
                          <a:rPr lang="en-GB" sz="2400">
                            <a:latin typeface="Cambria Math" panose="02040503050406030204" pitchFamily="18" charset="0"/>
                          </a:rPr>
                          <m:t>cos</m:t>
                        </m:r>
                      </m:fName>
                      <m:e>
                        <m:d>
                          <m:dPr>
                            <m:ctrlPr>
                              <a:rPr lang="en-SG" sz="2400" i="1">
                                <a:latin typeface="Cambria Math" panose="02040503050406030204" pitchFamily="18" charset="0"/>
                              </a:rPr>
                            </m:ctrlPr>
                          </m:dPr>
                          <m:e>
                            <m:r>
                              <a:rPr lang="en-GB" sz="2400" i="1">
                                <a:latin typeface="Cambria Math" panose="02040503050406030204" pitchFamily="18" charset="0"/>
                              </a:rPr>
                              <m:t>0.1</m:t>
                            </m:r>
                            <m:r>
                              <a:rPr lang="en-GB" sz="2400" i="1">
                                <a:latin typeface="Cambria Math" panose="02040503050406030204" pitchFamily="18" charset="0"/>
                              </a:rPr>
                              <m:t>𝜋</m:t>
                            </m:r>
                            <m:r>
                              <a:rPr lang="en-GB" sz="2400" i="1">
                                <a:latin typeface="Cambria Math" panose="02040503050406030204" pitchFamily="18" charset="0"/>
                              </a:rPr>
                              <m:t>𝑛</m:t>
                            </m:r>
                          </m:e>
                        </m:d>
                      </m:e>
                    </m:func>
                    <m:r>
                      <a:rPr lang="en-GB" sz="2400" i="1">
                        <a:latin typeface="Cambria Math" panose="02040503050406030204" pitchFamily="18" charset="0"/>
                      </a:rPr>
                      <m:t>+0.2</m:t>
                    </m:r>
                    <m:func>
                      <m:funcPr>
                        <m:ctrlPr>
                          <a:rPr lang="en-SG" sz="2400" i="1">
                            <a:latin typeface="Cambria Math" panose="02040503050406030204" pitchFamily="18" charset="0"/>
                          </a:rPr>
                        </m:ctrlPr>
                      </m:funcPr>
                      <m:fName>
                        <m:r>
                          <m:rPr>
                            <m:sty m:val="p"/>
                          </m:rPr>
                          <a:rPr lang="en-GB" sz="2400">
                            <a:latin typeface="Cambria Math" panose="02040503050406030204" pitchFamily="18" charset="0"/>
                          </a:rPr>
                          <m:t>sin</m:t>
                        </m:r>
                      </m:fName>
                      <m:e>
                        <m:d>
                          <m:dPr>
                            <m:ctrlPr>
                              <a:rPr lang="en-SG" sz="2400" i="1">
                                <a:latin typeface="Cambria Math" panose="02040503050406030204" pitchFamily="18" charset="0"/>
                              </a:rPr>
                            </m:ctrlPr>
                          </m:dPr>
                          <m:e>
                            <m:r>
                              <a:rPr lang="en-GB" sz="2400" i="1">
                                <a:latin typeface="Cambria Math" panose="02040503050406030204" pitchFamily="18" charset="0"/>
                              </a:rPr>
                              <m:t>0.2</m:t>
                            </m:r>
                            <m:r>
                              <a:rPr lang="en-GB" sz="2400" i="1">
                                <a:latin typeface="Cambria Math" panose="02040503050406030204" pitchFamily="18" charset="0"/>
                              </a:rPr>
                              <m:t>𝜋</m:t>
                            </m:r>
                            <m:r>
                              <a:rPr lang="en-GB" sz="2400" i="1">
                                <a:latin typeface="Cambria Math" panose="02040503050406030204" pitchFamily="18" charset="0"/>
                              </a:rPr>
                              <m:t>𝑛</m:t>
                            </m:r>
                          </m:e>
                        </m:d>
                        <m:r>
                          <a:rPr lang="en-GB" sz="2400" i="1">
                            <a:latin typeface="Cambria Math" panose="02040503050406030204" pitchFamily="18" charset="0"/>
                          </a:rPr>
                          <m:t>+0.3</m:t>
                        </m:r>
                        <m:r>
                          <m:rPr>
                            <m:sty m:val="p"/>
                          </m:rPr>
                          <a:rPr lang="en-GB" sz="2400">
                            <a:latin typeface="Cambria Math" panose="02040503050406030204" pitchFamily="18" charset="0"/>
                          </a:rPr>
                          <m:t>sin</m:t>
                        </m:r>
                        <m:r>
                          <a:rPr lang="en-GB" sz="2400">
                            <a:latin typeface="Cambria Math" panose="02040503050406030204" pitchFamily="18" charset="0"/>
                          </a:rPr>
                          <m:t>⁡</m:t>
                        </m:r>
                        <m:r>
                          <a:rPr lang="en-GB" sz="2400" i="1">
                            <a:latin typeface="Cambria Math" panose="02040503050406030204" pitchFamily="18" charset="0"/>
                          </a:rPr>
                          <m:t>(0.3</m:t>
                        </m:r>
                        <m:r>
                          <a:rPr lang="en-GB" sz="2400" i="1">
                            <a:latin typeface="Cambria Math" panose="02040503050406030204" pitchFamily="18" charset="0"/>
                          </a:rPr>
                          <m:t>𝜋</m:t>
                        </m:r>
                        <m:r>
                          <a:rPr lang="en-GB" sz="2400" i="1">
                            <a:latin typeface="Cambria Math" panose="02040503050406030204" pitchFamily="18" charset="0"/>
                          </a:rPr>
                          <m:t>𝑛</m:t>
                        </m:r>
                        <m:r>
                          <a:rPr lang="en-GB" sz="2400" i="1">
                            <a:latin typeface="Cambria Math" panose="02040503050406030204" pitchFamily="18" charset="0"/>
                          </a:rPr>
                          <m:t>)</m:t>
                        </m:r>
                      </m:e>
                    </m:func>
                  </m:oMath>
                </a14:m>
                <a:r>
                  <a:rPr lang="en-GB" sz="2400" dirty="0">
                    <a:latin typeface="Times" panose="02020603050405020304" pitchFamily="18" charset="0"/>
                    <a:cs typeface="Times" panose="02020603050405020304" pitchFamily="18" charset="0"/>
                  </a:rPr>
                  <a:t>. Use proper </a:t>
                </a:r>
                <a:r>
                  <a:rPr lang="en-GB" sz="2400" u="sng" dirty="0">
                    <a:latin typeface="Times" panose="02020603050405020304" pitchFamily="18" charset="0"/>
                    <a:cs typeface="Times" panose="02020603050405020304" pitchFamily="18" charset="0"/>
                  </a:rPr>
                  <a:t>Matlab commands</a:t>
                </a:r>
                <a:r>
                  <a:rPr lang="en-GB" sz="2400" dirty="0">
                    <a:latin typeface="Times" panose="02020603050405020304" pitchFamily="18" charset="0"/>
                    <a:cs typeface="Times" panose="02020603050405020304" pitchFamily="18" charset="0"/>
                  </a:rPr>
                  <a:t> to generate the discrete signal for 100 samples (i.e. n = [0:1: 999]) assuming 8 kHz sampling frequency. </a:t>
                </a:r>
                <a:endParaRPr lang="en-SG" sz="2400" dirty="0">
                  <a:latin typeface="Times" panose="02020603050405020304" pitchFamily="18" charset="0"/>
                  <a:cs typeface="Times" panose="02020603050405020304" pitchFamily="18" charset="0"/>
                </a:endParaRPr>
              </a:p>
              <a:p>
                <a:pPr marL="0" indent="0">
                  <a:buNone/>
                </a:pPr>
                <a:endParaRPr lang="en-SG" sz="2400" dirty="0">
                  <a:latin typeface="Times" panose="02020603050405020304" pitchFamily="18" charset="0"/>
                  <a:cs typeface="Times" panose="02020603050405020304" pitchFamily="18" charset="0"/>
                </a:endParaRPr>
              </a:p>
              <a:p>
                <a:pPr marL="0" indent="0">
                  <a:buNone/>
                </a:pPr>
                <a:r>
                  <a:rPr lang="en-GB" sz="2400" dirty="0">
                    <a:latin typeface="Times" panose="02020603050405020304" pitchFamily="18" charset="0"/>
                    <a:cs typeface="Times" panose="02020603050405020304" pitchFamily="18" charset="0"/>
                  </a:rPr>
                  <a:t>What are the values of the five samples for first 5 samples? </a:t>
                </a:r>
              </a:p>
              <a:p>
                <a:pPr marL="0" indent="0">
                  <a:buNone/>
                </a:pPr>
                <a:endParaRPr lang="en-GB" sz="2400" dirty="0">
                  <a:latin typeface="Times" panose="02020603050405020304" pitchFamily="18" charset="0"/>
                  <a:cs typeface="Times" panose="02020603050405020304" pitchFamily="18" charset="0"/>
                </a:endParaRPr>
              </a:p>
              <a:p>
                <a:pPr marL="0" indent="0">
                  <a:buNone/>
                </a:pPr>
                <a:r>
                  <a:rPr lang="en-GB" sz="2400" dirty="0">
                    <a:latin typeface="Times" panose="02020603050405020304" pitchFamily="18" charset="0"/>
                    <a:cs typeface="Times" panose="02020603050405020304" pitchFamily="18" charset="0"/>
                  </a:rPr>
                  <a:t>For n=0, x(0) = 0.1cos(0)+0.2sin(0)+0.3sin(0) =0.1</a:t>
                </a:r>
              </a:p>
              <a:p>
                <a:pPr marL="0" indent="0">
                  <a:buNone/>
                </a:pPr>
                <a:r>
                  <a:rPr lang="en-GB" sz="2400" dirty="0">
                    <a:latin typeface="Times" panose="02020603050405020304" pitchFamily="18" charset="0"/>
                    <a:cs typeface="Times" panose="02020603050405020304" pitchFamily="18" charset="0"/>
                  </a:rPr>
                  <a:t>n=1, ….</a:t>
                </a:r>
              </a:p>
              <a:p>
                <a:pPr marL="0" indent="0">
                  <a:buNone/>
                </a:pPr>
                <a:r>
                  <a:rPr lang="en-GB" sz="2400" dirty="0">
                    <a:latin typeface="Times" panose="02020603050405020304" pitchFamily="18" charset="0"/>
                    <a:cs typeface="Times" panose="02020603050405020304" pitchFamily="18" charset="0"/>
                  </a:rPr>
                  <a:t>n=2,….</a:t>
                </a:r>
              </a:p>
              <a:p>
                <a:pPr marL="0" indent="0">
                  <a:buNone/>
                </a:pPr>
                <a:endParaRPr lang="en-GB" sz="2400"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683568" y="1629142"/>
                <a:ext cx="8153400" cy="4495800"/>
              </a:xfrm>
              <a:blipFill>
                <a:blip r:embed="rId6"/>
                <a:stretch>
                  <a:fillRect l="-1121" t="-1084"/>
                </a:stretch>
              </a:blipFill>
            </p:spPr>
            <p:txBody>
              <a:bodyPr/>
              <a:lstStyle/>
              <a:p>
                <a:r>
                  <a:rPr lang="en-SG">
                    <a:noFill/>
                  </a:rPr>
                  <a:t> </a:t>
                </a:r>
              </a:p>
            </p:txBody>
          </p:sp>
        </mc:Fallback>
      </mc:AlternateContent>
      <p:pic>
        <p:nvPicPr>
          <p:cNvPr id="4" name="59006384">
            <a:hlinkClick r:id="" action="ppaction://media"/>
            <a:extLst>
              <a:ext uri="{FF2B5EF4-FFF2-40B4-BE49-F238E27FC236}">
                <a16:creationId xmlns:a16="http://schemas.microsoft.com/office/drawing/2014/main" id="{EEB22FEA-55C9-498F-9FAB-84DE3C422A4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278686" y="6096000"/>
            <a:ext cx="487362" cy="487363"/>
          </a:xfrm>
          <a:prstGeom prst="rect">
            <a:avLst/>
          </a:prstGeom>
        </p:spPr>
      </p:pic>
      <p:sp>
        <p:nvSpPr>
          <p:cNvPr id="5" name="Footer Placeholder 4"/>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48467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Using </a:t>
            </a:r>
            <a:r>
              <a:rPr lang="en-SG" dirty="0" err="1">
                <a:latin typeface="Times New Roman" panose="02020603050405020304" pitchFamily="18" charset="0"/>
                <a:cs typeface="Times New Roman" panose="02020603050405020304" pitchFamily="18" charset="0"/>
              </a:rPr>
              <a:t>Matlab</a:t>
            </a:r>
            <a:endParaRPr lang="en-S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612648" y="1600200"/>
            <a:ext cx="8531352" cy="2188840"/>
          </a:xfrm>
        </p:spPr>
        <p:txBody>
          <a:bodyPr/>
          <a:lstStyle/>
          <a:p>
            <a:pPr marL="0" indent="0">
              <a:buNone/>
            </a:pPr>
            <a:r>
              <a:rPr lang="en-SG" sz="2400" dirty="0">
                <a:latin typeface="Times New Roman" panose="02020603050405020304" pitchFamily="18" charset="0"/>
                <a:cs typeface="Times New Roman" panose="02020603050405020304" pitchFamily="18" charset="0"/>
              </a:rPr>
              <a:t>n=0:999;</a:t>
            </a:r>
          </a:p>
          <a:p>
            <a:pPr marL="0" indent="0">
              <a:buNone/>
            </a:pPr>
            <a:r>
              <a:rPr lang="en-SG" sz="2400" dirty="0">
                <a:latin typeface="Times New Roman" panose="02020603050405020304" pitchFamily="18" charset="0"/>
                <a:cs typeface="Times New Roman" panose="02020603050405020304" pitchFamily="18" charset="0"/>
              </a:rPr>
              <a:t>fs=8000;</a:t>
            </a:r>
          </a:p>
          <a:p>
            <a:pPr marL="0" indent="0">
              <a:buNone/>
            </a:pPr>
            <a:r>
              <a:rPr lang="en-SG" sz="2400" dirty="0">
                <a:latin typeface="Times New Roman" panose="02020603050405020304" pitchFamily="18" charset="0"/>
                <a:cs typeface="Times New Roman" panose="02020603050405020304" pitchFamily="18" charset="0"/>
              </a:rPr>
              <a:t>x=0.1*cos(0.1*pi*n)+0.2*sin(0.2*pi*n)+0.3*sin(0.3*pi*n);</a:t>
            </a:r>
          </a:p>
          <a:p>
            <a:pPr marL="0" indent="0">
              <a:buNone/>
            </a:pPr>
            <a:r>
              <a:rPr lang="en-SG" sz="2400" dirty="0">
                <a:latin typeface="Times New Roman" panose="02020603050405020304" pitchFamily="18" charset="0"/>
                <a:cs typeface="Times New Roman" panose="02020603050405020304" pitchFamily="18" charset="0"/>
              </a:rPr>
              <a:t>x(1:5)</a:t>
            </a:r>
          </a:p>
          <a:p>
            <a:pPr marL="0" indent="0">
              <a:buNone/>
            </a:pPr>
            <a:endParaRPr lang="en-SG" sz="2400"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623298287"/>
              </p:ext>
            </p:extLst>
          </p:nvPr>
        </p:nvGraphicFramePr>
        <p:xfrm>
          <a:off x="1125115" y="3701277"/>
          <a:ext cx="7506417" cy="1568331"/>
        </p:xfrm>
        <a:graphic>
          <a:graphicData uri="http://schemas.openxmlformats.org/drawingml/2006/table">
            <a:tbl>
              <a:tblPr firstRow="1" firstCol="1" lastRow="1" lastCol="1" bandRow="1" bandCol="1"/>
              <a:tblGrid>
                <a:gridCol w="1610819">
                  <a:extLst>
                    <a:ext uri="{9D8B030D-6E8A-4147-A177-3AD203B41FA5}">
                      <a16:colId xmlns:a16="http://schemas.microsoft.com/office/drawing/2014/main" val="20000"/>
                    </a:ext>
                  </a:extLst>
                </a:gridCol>
                <a:gridCol w="1178582">
                  <a:extLst>
                    <a:ext uri="{9D8B030D-6E8A-4147-A177-3AD203B41FA5}">
                      <a16:colId xmlns:a16="http://schemas.microsoft.com/office/drawing/2014/main" val="20001"/>
                    </a:ext>
                  </a:extLst>
                </a:gridCol>
                <a:gridCol w="1179478">
                  <a:extLst>
                    <a:ext uri="{9D8B030D-6E8A-4147-A177-3AD203B41FA5}">
                      <a16:colId xmlns:a16="http://schemas.microsoft.com/office/drawing/2014/main" val="20002"/>
                    </a:ext>
                  </a:extLst>
                </a:gridCol>
                <a:gridCol w="1178582">
                  <a:extLst>
                    <a:ext uri="{9D8B030D-6E8A-4147-A177-3AD203B41FA5}">
                      <a16:colId xmlns:a16="http://schemas.microsoft.com/office/drawing/2014/main" val="20003"/>
                    </a:ext>
                  </a:extLst>
                </a:gridCol>
                <a:gridCol w="1179478">
                  <a:extLst>
                    <a:ext uri="{9D8B030D-6E8A-4147-A177-3AD203B41FA5}">
                      <a16:colId xmlns:a16="http://schemas.microsoft.com/office/drawing/2014/main" val="20004"/>
                    </a:ext>
                  </a:extLst>
                </a:gridCol>
                <a:gridCol w="1179478">
                  <a:extLst>
                    <a:ext uri="{9D8B030D-6E8A-4147-A177-3AD203B41FA5}">
                      <a16:colId xmlns:a16="http://schemas.microsoft.com/office/drawing/2014/main" val="20005"/>
                    </a:ext>
                  </a:extLst>
                </a:gridCol>
              </a:tblGrid>
              <a:tr h="522777">
                <a:tc>
                  <a:txBody>
                    <a:bodyPr/>
                    <a:lstStyle/>
                    <a:p>
                      <a:pPr algn="just">
                        <a:spcAft>
                          <a:spcPts val="0"/>
                        </a:spcAft>
                      </a:pPr>
                      <a:r>
                        <a:rPr lang="en-GB" sz="2400" dirty="0">
                          <a:effectLst/>
                          <a:latin typeface="Times New Roman" panose="02020603050405020304" pitchFamily="18" charset="0"/>
                          <a:ea typeface="Times New Roman" panose="02020603050405020304" pitchFamily="18" charset="0"/>
                        </a:rPr>
                        <a:t>Nth sample</a:t>
                      </a:r>
                      <a:endParaRPr lang="en-SG"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400">
                          <a:effectLst/>
                          <a:latin typeface="Times New Roman" panose="02020603050405020304" pitchFamily="18" charset="0"/>
                          <a:ea typeface="Times New Roman" panose="02020603050405020304" pitchFamily="18" charset="0"/>
                        </a:rPr>
                        <a:t>1 </a:t>
                      </a:r>
                      <a:endParaRPr lang="en-SG"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400">
                          <a:effectLst/>
                          <a:latin typeface="Times New Roman" panose="02020603050405020304" pitchFamily="18" charset="0"/>
                          <a:ea typeface="Times New Roman" panose="02020603050405020304" pitchFamily="18" charset="0"/>
                        </a:rPr>
                        <a:t>2</a:t>
                      </a:r>
                      <a:endParaRPr lang="en-SG"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400">
                          <a:effectLst/>
                          <a:latin typeface="Times New Roman" panose="02020603050405020304" pitchFamily="18" charset="0"/>
                          <a:ea typeface="Times New Roman" panose="02020603050405020304" pitchFamily="18" charset="0"/>
                        </a:rPr>
                        <a:t>3</a:t>
                      </a:r>
                      <a:endParaRPr lang="en-SG"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400">
                          <a:effectLst/>
                          <a:latin typeface="Times New Roman" panose="02020603050405020304" pitchFamily="18" charset="0"/>
                          <a:ea typeface="Times New Roman" panose="02020603050405020304" pitchFamily="18" charset="0"/>
                        </a:rPr>
                        <a:t>4</a:t>
                      </a:r>
                      <a:endParaRPr lang="en-SG"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2400">
                          <a:effectLst/>
                          <a:latin typeface="Times New Roman" panose="02020603050405020304" pitchFamily="18" charset="0"/>
                          <a:ea typeface="Times New Roman" panose="02020603050405020304" pitchFamily="18" charset="0"/>
                        </a:rPr>
                        <a:t>5</a:t>
                      </a:r>
                      <a:endParaRPr lang="en-SG"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45554">
                <a:tc>
                  <a:txBody>
                    <a:bodyPr/>
                    <a:lstStyle/>
                    <a:p>
                      <a:pPr algn="ctr">
                        <a:spcAft>
                          <a:spcPts val="0"/>
                        </a:spcAft>
                      </a:pPr>
                      <a:r>
                        <a:rPr lang="en-GB" sz="2400" dirty="0">
                          <a:effectLst/>
                          <a:latin typeface="Times New Roman" panose="02020603050405020304" pitchFamily="18" charset="0"/>
                          <a:ea typeface="Times New Roman" panose="02020603050405020304" pitchFamily="18" charset="0"/>
                        </a:rPr>
                        <a:t>Sample value</a:t>
                      </a:r>
                      <a:endParaRPr lang="en-SG"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dirty="0">
                          <a:effectLst/>
                          <a:latin typeface="Times New Roman" panose="02020603050405020304" pitchFamily="18" charset="0"/>
                          <a:ea typeface="Times New Roman" panose="02020603050405020304" pitchFamily="18" charset="0"/>
                        </a:rPr>
                        <a:t>0.1000</a:t>
                      </a:r>
                      <a:endParaRPr lang="en-SG"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dirty="0">
                          <a:effectLst/>
                          <a:latin typeface="Times New Roman" panose="02020603050405020304" pitchFamily="18" charset="0"/>
                          <a:ea typeface="Times New Roman" panose="02020603050405020304" pitchFamily="18" charset="0"/>
                        </a:rPr>
                        <a:t>  0.4554</a:t>
                      </a:r>
                      <a:endParaRPr lang="en-SG"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dirty="0">
                          <a:effectLst/>
                          <a:latin typeface="Times New Roman" panose="02020603050405020304" pitchFamily="18" charset="0"/>
                          <a:ea typeface="Times New Roman" panose="02020603050405020304" pitchFamily="18" charset="0"/>
                        </a:rPr>
                        <a:t>  0.5564</a:t>
                      </a:r>
                      <a:endParaRPr lang="en-SG" sz="2400" dirty="0">
                        <a:effectLst/>
                        <a:latin typeface="Times New Roman" panose="02020603050405020304" pitchFamily="18" charset="0"/>
                        <a:ea typeface="Times New Roman" panose="02020603050405020304" pitchFamily="18" charset="0"/>
                      </a:endParaRPr>
                    </a:p>
                    <a:p>
                      <a:pPr algn="ctr">
                        <a:spcAft>
                          <a:spcPts val="0"/>
                        </a:spcAft>
                      </a:pPr>
                      <a:r>
                        <a:rPr lang="en-GB" sz="2400" dirty="0">
                          <a:effectLst/>
                          <a:latin typeface="Times New Roman" panose="02020603050405020304" pitchFamily="18" charset="0"/>
                          <a:ea typeface="Times New Roman" panose="02020603050405020304" pitchFamily="18" charset="0"/>
                        </a:rPr>
                        <a:t> </a:t>
                      </a:r>
                      <a:endParaRPr lang="en-SG"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dirty="0">
                          <a:effectLst/>
                          <a:latin typeface="Times New Roman" panose="02020603050405020304" pitchFamily="18" charset="0"/>
                          <a:ea typeface="Times New Roman" panose="02020603050405020304" pitchFamily="18" charset="0"/>
                        </a:rPr>
                        <a:t>  0.3417</a:t>
                      </a:r>
                      <a:endParaRPr lang="en-SG" sz="2400" dirty="0">
                        <a:effectLst/>
                        <a:latin typeface="Times New Roman" panose="02020603050405020304" pitchFamily="18" charset="0"/>
                        <a:ea typeface="Times New Roman" panose="02020603050405020304" pitchFamily="18" charset="0"/>
                      </a:endParaRPr>
                    </a:p>
                    <a:p>
                      <a:pPr algn="ctr">
                        <a:spcAft>
                          <a:spcPts val="0"/>
                        </a:spcAft>
                      </a:pPr>
                      <a:r>
                        <a:rPr lang="en-GB" sz="2400" dirty="0">
                          <a:effectLst/>
                          <a:latin typeface="Times New Roman" panose="02020603050405020304" pitchFamily="18" charset="0"/>
                          <a:ea typeface="Times New Roman" panose="02020603050405020304" pitchFamily="18" charset="0"/>
                        </a:rPr>
                        <a:t> </a:t>
                      </a:r>
                      <a:endParaRPr lang="en-SG"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dirty="0">
                          <a:effectLst/>
                          <a:latin typeface="Times New Roman" panose="02020603050405020304" pitchFamily="18" charset="0"/>
                          <a:ea typeface="Times New Roman" panose="02020603050405020304" pitchFamily="18" charset="0"/>
                        </a:rPr>
                        <a:t>-0.0279</a:t>
                      </a:r>
                      <a:endParaRPr lang="en-SG"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 name="59006395">
            <a:hlinkClick r:id="" action="ppaction://media"/>
            <a:extLst>
              <a:ext uri="{FF2B5EF4-FFF2-40B4-BE49-F238E27FC236}">
                <a16:creationId xmlns:a16="http://schemas.microsoft.com/office/drawing/2014/main" id="{4570DB14-0822-4AA0-BFE5-E0C10FD9C81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34375" y="6237288"/>
            <a:ext cx="487363" cy="487362"/>
          </a:xfrm>
          <a:prstGeom prst="rect">
            <a:avLst/>
          </a:prstGeom>
        </p:spPr>
      </p:pic>
      <p:sp>
        <p:nvSpPr>
          <p:cNvPr id="6" name="Footer Placeholder 5"/>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216132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a:xfrm>
            <a:off x="457200" y="116632"/>
            <a:ext cx="8507413" cy="1143000"/>
          </a:xfrm>
        </p:spPr>
        <p:txBody>
          <a:bodyPr/>
          <a:lstStyle/>
          <a:p>
            <a:pPr eaLnBrk="1" hangingPunct="1"/>
            <a:r>
              <a:rPr lang="en-GB" sz="4000" dirty="0">
                <a:latin typeface="Times New Roman" panose="02020603050405020304" pitchFamily="18" charset="0"/>
                <a:cs typeface="Times New Roman" panose="02020603050405020304" pitchFamily="18" charset="0"/>
              </a:rPr>
              <a:t>What happens if we don’t sample properly?</a:t>
            </a:r>
          </a:p>
        </p:txBody>
      </p:sp>
      <p:sp>
        <p:nvSpPr>
          <p:cNvPr id="1032" name="Rectangle 3"/>
          <p:cNvSpPr>
            <a:spLocks noGrp="1" noChangeArrowheads="1"/>
          </p:cNvSpPr>
          <p:nvPr>
            <p:ph type="body" sz="half" idx="1"/>
          </p:nvPr>
        </p:nvSpPr>
        <p:spPr>
          <a:xfrm>
            <a:off x="457200" y="1600200"/>
            <a:ext cx="7715250" cy="1181100"/>
          </a:xfrm>
          <a:noFill/>
        </p:spPr>
        <p:txBody>
          <a:bodyPr/>
          <a:lstStyle/>
          <a:p>
            <a:pPr eaLnBrk="1" hangingPunct="1"/>
            <a:r>
              <a:rPr lang="en-GB" sz="2400" dirty="0">
                <a:solidFill>
                  <a:schemeClr val="accent1">
                    <a:lumMod val="75000"/>
                  </a:schemeClr>
                </a:solidFill>
                <a:latin typeface="Times New Roman" panose="02020603050405020304" pitchFamily="18" charset="0"/>
                <a:cs typeface="Times New Roman" panose="02020603050405020304" pitchFamily="18" charset="0"/>
              </a:rPr>
              <a:t>If sampling frequency is inadequate this may result in aliasing distortion.</a:t>
            </a:r>
          </a:p>
        </p:txBody>
      </p:sp>
      <p:graphicFrame>
        <p:nvGraphicFramePr>
          <p:cNvPr id="130065" name="Object 17"/>
          <p:cNvGraphicFramePr>
            <a:graphicFrameLocks noGrp="1" noChangeAspect="1"/>
          </p:cNvGraphicFramePr>
          <p:nvPr>
            <p:ph sz="quarter" idx="3"/>
          </p:nvPr>
        </p:nvGraphicFramePr>
        <p:xfrm>
          <a:off x="539750" y="2708275"/>
          <a:ext cx="8147050" cy="3516313"/>
        </p:xfrm>
        <a:graphic>
          <a:graphicData uri="http://schemas.openxmlformats.org/presentationml/2006/ole">
            <mc:AlternateContent xmlns:mc="http://schemas.openxmlformats.org/markup-compatibility/2006">
              <mc:Choice xmlns:v="urn:schemas-microsoft-com:vml" Requires="v">
                <p:oleObj spid="_x0000_s31102" name="Visio" r:id="rId7" imgW="6747967" imgH="2911754" progId="Visio.Drawing.11">
                  <p:embed/>
                </p:oleObj>
              </mc:Choice>
              <mc:Fallback>
                <p:oleObj name="Visio" r:id="rId7" imgW="6747967" imgH="2911754" progId="Visio.Drawing.11">
                  <p:embed/>
                  <p:pic>
                    <p:nvPicPr>
                      <p:cNvPr id="130065"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2708275"/>
                        <a:ext cx="8147050" cy="351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68" name="Object 20"/>
          <p:cNvGraphicFramePr>
            <a:graphicFrameLocks noGrp="1" noChangeAspect="1"/>
          </p:cNvGraphicFramePr>
          <p:nvPr>
            <p:ph sz="quarter" idx="2"/>
          </p:nvPr>
        </p:nvGraphicFramePr>
        <p:xfrm>
          <a:off x="611188" y="3573463"/>
          <a:ext cx="7488237" cy="1439862"/>
        </p:xfrm>
        <a:graphic>
          <a:graphicData uri="http://schemas.openxmlformats.org/presentationml/2006/ole">
            <mc:AlternateContent xmlns:mc="http://schemas.openxmlformats.org/markup-compatibility/2006">
              <mc:Choice xmlns:v="urn:schemas-microsoft-com:vml" Requires="v">
                <p:oleObj spid="_x0000_s31103" name="Visio" r:id="rId9" imgW="6167933" imgH="1183538" progId="Visio.Drawing.11">
                  <p:embed/>
                </p:oleObj>
              </mc:Choice>
              <mc:Fallback>
                <p:oleObj name="Visio" r:id="rId9" imgW="6167933" imgH="1183538" progId="Visio.Drawing.11">
                  <p:embed/>
                  <p:pic>
                    <p:nvPicPr>
                      <p:cNvPr id="130068"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3573463"/>
                        <a:ext cx="7488237"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70" name="Object 22"/>
          <p:cNvGraphicFramePr>
            <a:graphicFrameLocks noChangeAspect="1"/>
          </p:cNvGraphicFramePr>
          <p:nvPr/>
        </p:nvGraphicFramePr>
        <p:xfrm>
          <a:off x="611188" y="3644900"/>
          <a:ext cx="7489825" cy="831850"/>
        </p:xfrm>
        <a:graphic>
          <a:graphicData uri="http://schemas.openxmlformats.org/presentationml/2006/ole">
            <mc:AlternateContent xmlns:mc="http://schemas.openxmlformats.org/markup-compatibility/2006">
              <mc:Choice xmlns:v="urn:schemas-microsoft-com:vml" Requires="v">
                <p:oleObj spid="_x0000_s31104" name="Visio" r:id="rId11" imgW="6216701" imgH="689762" progId="Visio.Drawing.11">
                  <p:embed/>
                </p:oleObj>
              </mc:Choice>
              <mc:Fallback>
                <p:oleObj name="Visio" r:id="rId11" imgW="6216701" imgH="689762" progId="Visio.Drawing.11">
                  <p:embed/>
                  <p:pic>
                    <p:nvPicPr>
                      <p:cNvPr id="13007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3644900"/>
                        <a:ext cx="748982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71" name="Object 23"/>
          <p:cNvGraphicFramePr>
            <a:graphicFrameLocks noChangeAspect="1"/>
          </p:cNvGraphicFramePr>
          <p:nvPr>
            <p:extLst>
              <p:ext uri="{D42A27DB-BD31-4B8C-83A1-F6EECF244321}">
                <p14:modId xmlns:p14="http://schemas.microsoft.com/office/powerpoint/2010/main" val="3659444455"/>
              </p:ext>
            </p:extLst>
          </p:nvPr>
        </p:nvGraphicFramePr>
        <p:xfrm>
          <a:off x="539750" y="2742406"/>
          <a:ext cx="8064500" cy="3448050"/>
        </p:xfrm>
        <a:graphic>
          <a:graphicData uri="http://schemas.openxmlformats.org/presentationml/2006/ole">
            <mc:AlternateContent xmlns:mc="http://schemas.openxmlformats.org/markup-compatibility/2006">
              <mc:Choice xmlns:v="urn:schemas-microsoft-com:vml" Requires="v">
                <p:oleObj spid="_x0000_s31105" name="Visio" r:id="rId13" imgW="6747967" imgH="2911754" progId="Visio.Drawing.11">
                  <p:embed/>
                </p:oleObj>
              </mc:Choice>
              <mc:Fallback>
                <p:oleObj name="Visio" r:id="rId13" imgW="6747967" imgH="2911754" progId="Visio.Drawing.11">
                  <p:embed/>
                  <p:pic>
                    <p:nvPicPr>
                      <p:cNvPr id="130071"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750" y="2742406"/>
                        <a:ext cx="8064500" cy="3448050"/>
                      </a:xfrm>
                      <a:prstGeom prst="rect">
                        <a:avLst/>
                      </a:prstGeom>
                      <a:noFill/>
                      <a:ln>
                        <a:noFill/>
                      </a:ln>
                      <a:effectLst/>
                    </p:spPr>
                  </p:pic>
                </p:oleObj>
              </mc:Fallback>
            </mc:AlternateContent>
          </a:graphicData>
        </a:graphic>
      </p:graphicFrame>
      <p:sp>
        <p:nvSpPr>
          <p:cNvPr id="130075" name="Freeform 27"/>
          <p:cNvSpPr>
            <a:spLocks/>
          </p:cNvSpPr>
          <p:nvPr/>
        </p:nvSpPr>
        <p:spPr bwMode="auto">
          <a:xfrm>
            <a:off x="611188" y="3584575"/>
            <a:ext cx="8353425" cy="1212850"/>
          </a:xfrm>
          <a:custGeom>
            <a:avLst/>
            <a:gdLst>
              <a:gd name="T0" fmla="*/ 0 w 5262"/>
              <a:gd name="T1" fmla="*/ 265 h 764"/>
              <a:gd name="T2" fmla="*/ 1044 w 5262"/>
              <a:gd name="T3" fmla="*/ 38 h 764"/>
              <a:gd name="T4" fmla="*/ 2495 w 5262"/>
              <a:gd name="T5" fmla="*/ 38 h 764"/>
              <a:gd name="T6" fmla="*/ 4173 w 5262"/>
              <a:gd name="T7" fmla="*/ 265 h 764"/>
              <a:gd name="T8" fmla="*/ 4854 w 5262"/>
              <a:gd name="T9" fmla="*/ 492 h 764"/>
              <a:gd name="T10" fmla="*/ 5262 w 5262"/>
              <a:gd name="T11" fmla="*/ 764 h 764"/>
              <a:gd name="T12" fmla="*/ 0 60000 65536"/>
              <a:gd name="T13" fmla="*/ 0 60000 65536"/>
              <a:gd name="T14" fmla="*/ 0 60000 65536"/>
              <a:gd name="T15" fmla="*/ 0 60000 65536"/>
              <a:gd name="T16" fmla="*/ 0 60000 65536"/>
              <a:gd name="T17" fmla="*/ 0 60000 65536"/>
              <a:gd name="T18" fmla="*/ 0 w 5262"/>
              <a:gd name="T19" fmla="*/ 0 h 764"/>
              <a:gd name="T20" fmla="*/ 5262 w 5262"/>
              <a:gd name="T21" fmla="*/ 764 h 764"/>
            </a:gdLst>
            <a:ahLst/>
            <a:cxnLst>
              <a:cxn ang="T12">
                <a:pos x="T0" y="T1"/>
              </a:cxn>
              <a:cxn ang="T13">
                <a:pos x="T2" y="T3"/>
              </a:cxn>
              <a:cxn ang="T14">
                <a:pos x="T4" y="T5"/>
              </a:cxn>
              <a:cxn ang="T15">
                <a:pos x="T6" y="T7"/>
              </a:cxn>
              <a:cxn ang="T16">
                <a:pos x="T8" y="T9"/>
              </a:cxn>
              <a:cxn ang="T17">
                <a:pos x="T10" y="T11"/>
              </a:cxn>
            </a:cxnLst>
            <a:rect l="T18" t="T19" r="T20" b="T21"/>
            <a:pathLst>
              <a:path w="5262" h="764">
                <a:moveTo>
                  <a:pt x="0" y="265"/>
                </a:moveTo>
                <a:cubicBezTo>
                  <a:pt x="314" y="170"/>
                  <a:pt x="628" y="76"/>
                  <a:pt x="1044" y="38"/>
                </a:cubicBezTo>
                <a:cubicBezTo>
                  <a:pt x="1460" y="0"/>
                  <a:pt x="1974" y="0"/>
                  <a:pt x="2495" y="38"/>
                </a:cubicBezTo>
                <a:cubicBezTo>
                  <a:pt x="3016" y="76"/>
                  <a:pt x="3780" y="189"/>
                  <a:pt x="4173" y="265"/>
                </a:cubicBezTo>
                <a:cubicBezTo>
                  <a:pt x="4566" y="341"/>
                  <a:pt x="4673" y="409"/>
                  <a:pt x="4854" y="492"/>
                </a:cubicBezTo>
                <a:cubicBezTo>
                  <a:pt x="5035" y="575"/>
                  <a:pt x="5148" y="669"/>
                  <a:pt x="5262" y="764"/>
                </a:cubicBezTo>
              </a:path>
            </a:pathLst>
          </a:cu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pic>
        <p:nvPicPr>
          <p:cNvPr id="2" name="59006401">
            <a:hlinkClick r:id="" action="ppaction://media"/>
            <a:extLst>
              <a:ext uri="{FF2B5EF4-FFF2-40B4-BE49-F238E27FC236}">
                <a16:creationId xmlns:a16="http://schemas.microsoft.com/office/drawing/2014/main" id="{EE66ECBC-270A-478A-9692-90C2152F2A9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493125" y="6237288"/>
            <a:ext cx="487363"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pic>
        <p:nvPicPr>
          <p:cNvPr id="4" name="Picture 3"/>
          <p:cNvPicPr>
            <a:picLocks noChangeAspect="1"/>
          </p:cNvPicPr>
          <p:nvPr/>
        </p:nvPicPr>
        <p:blipFill>
          <a:blip r:embed="rId16"/>
          <a:stretch>
            <a:fillRect/>
          </a:stretch>
        </p:blipFill>
        <p:spPr>
          <a:xfrm>
            <a:off x="7723509" y="82500"/>
            <a:ext cx="1420491" cy="323116"/>
          </a:xfrm>
          <a:prstGeom prst="rect">
            <a:avLst/>
          </a:prstGeom>
        </p:spPr>
      </p:pic>
    </p:spTree>
    <p:custDataLst>
      <p:tags r:id="rId2"/>
    </p:custDataLst>
    <p:extLst>
      <p:ext uri="{BB962C8B-B14F-4D97-AF65-F5344CB8AC3E}">
        <p14:creationId xmlns:p14="http://schemas.microsoft.com/office/powerpoint/2010/main" val="2265261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0068"/>
                                        </p:tgtEl>
                                        <p:attrNameLst>
                                          <p:attrName>style.visibility</p:attrName>
                                        </p:attrNameLst>
                                      </p:cBhvr>
                                      <p:to>
                                        <p:strVal val="visible"/>
                                      </p:to>
                                    </p:set>
                                    <p:animEffect transition="in" filter="blinds(horizontal)">
                                      <p:cBhvr>
                                        <p:cTn id="7" dur="500"/>
                                        <p:tgtEl>
                                          <p:spTgt spid="130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0071"/>
                                        </p:tgtEl>
                                        <p:attrNameLst>
                                          <p:attrName>style.visibility</p:attrName>
                                        </p:attrNameLst>
                                      </p:cBhvr>
                                      <p:to>
                                        <p:strVal val="visible"/>
                                      </p:to>
                                    </p:set>
                                    <p:animEffect transition="in" filter="dissolve">
                                      <p:cBhvr>
                                        <p:cTn id="12" dur="500"/>
                                        <p:tgtEl>
                                          <p:spTgt spid="1300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0070"/>
                                        </p:tgtEl>
                                        <p:attrNameLst>
                                          <p:attrName>style.visibility</p:attrName>
                                        </p:attrNameLst>
                                      </p:cBhvr>
                                      <p:to>
                                        <p:strVal val="visible"/>
                                      </p:to>
                                    </p:set>
                                    <p:animEffect transition="in" filter="dissolve">
                                      <p:cBhvr>
                                        <p:cTn id="17" dur="500"/>
                                        <p:tgtEl>
                                          <p:spTgt spid="1300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nodeType="clickEffect">
                                  <p:stCondLst>
                                    <p:cond delay="0"/>
                                  </p:stCondLst>
                                  <p:childTnLst>
                                    <p:animEffect transition="out" filter="blinds(horizontal)">
                                      <p:cBhvr>
                                        <p:cTn id="21" dur="500"/>
                                        <p:tgtEl>
                                          <p:spTgt spid="130065"/>
                                        </p:tgtEl>
                                      </p:cBhvr>
                                    </p:animEffect>
                                    <p:set>
                                      <p:cBhvr>
                                        <p:cTn id="22" dur="1" fill="hold">
                                          <p:stCondLst>
                                            <p:cond delay="499"/>
                                          </p:stCondLst>
                                        </p:cTn>
                                        <p:tgtEl>
                                          <p:spTgt spid="13006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xit" presetSubtype="0" fill="hold" nodeType="clickEffect">
                                  <p:stCondLst>
                                    <p:cond delay="0"/>
                                  </p:stCondLst>
                                  <p:childTnLst>
                                    <p:animEffect transition="out" filter="dissolve">
                                      <p:cBhvr>
                                        <p:cTn id="26" dur="500"/>
                                        <p:tgtEl>
                                          <p:spTgt spid="130068"/>
                                        </p:tgtEl>
                                      </p:cBhvr>
                                    </p:animEffect>
                                    <p:set>
                                      <p:cBhvr>
                                        <p:cTn id="27" dur="1" fill="hold">
                                          <p:stCondLst>
                                            <p:cond delay="499"/>
                                          </p:stCondLst>
                                        </p:cTn>
                                        <p:tgtEl>
                                          <p:spTgt spid="130068"/>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0075"/>
                                        </p:tgtEl>
                                        <p:attrNameLst>
                                          <p:attrName>style.visibility</p:attrName>
                                        </p:attrNameLst>
                                      </p:cBhvr>
                                      <p:to>
                                        <p:strVal val="visible"/>
                                      </p:to>
                                    </p:set>
                                    <p:animEffect transition="in" filter="blinds(horizontal)">
                                      <p:cBhvr>
                                        <p:cTn id="32" dur="500"/>
                                        <p:tgtEl>
                                          <p:spTgt spid="13007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92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2"/>
                </p:tgtEl>
              </p:cMediaNode>
            </p:audio>
          </p:childTnLst>
        </p:cTn>
      </p:par>
    </p:tnLst>
    <p:bldLst>
      <p:bldP spid="13007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154"/>
          <p:cNvSpPr>
            <a:spLocks noChangeArrowheads="1"/>
          </p:cNvSpPr>
          <p:nvPr/>
        </p:nvSpPr>
        <p:spPr bwMode="auto">
          <a:xfrm>
            <a:off x="1258888" y="2924175"/>
            <a:ext cx="6769100" cy="2808288"/>
          </a:xfrm>
          <a:prstGeom prst="rect">
            <a:avLst/>
          </a:prstGeom>
          <a:solidFill>
            <a:schemeClr val="accent4">
              <a:lumMod val="40000"/>
              <a:lumOff val="60000"/>
            </a:schemeClr>
          </a:solidFill>
          <a:ln w="9525">
            <a:solidFill>
              <a:schemeClr val="bg1"/>
            </a:solidFill>
            <a:miter lim="800000"/>
            <a:headEnd/>
            <a:tailEnd/>
          </a:ln>
        </p:spPr>
        <p:txBody>
          <a:bodyPr wrap="none" anchor="ctr"/>
          <a:lstStyle/>
          <a:p>
            <a:endParaRPr lang="en-US"/>
          </a:p>
        </p:txBody>
      </p:sp>
      <p:sp>
        <p:nvSpPr>
          <p:cNvPr id="21508" name="Rectangle 2"/>
          <p:cNvSpPr>
            <a:spLocks noGrp="1" noChangeArrowheads="1"/>
          </p:cNvSpPr>
          <p:nvPr>
            <p:ph type="title"/>
          </p:nvPr>
        </p:nvSpPr>
        <p:spPr/>
        <p:txBody>
          <a:bodyPr/>
          <a:lstStyle/>
          <a:p>
            <a:pPr eaLnBrk="1" hangingPunct="1"/>
            <a:r>
              <a:rPr lang="en-GB" sz="4000" dirty="0">
                <a:solidFill>
                  <a:schemeClr val="bg2">
                    <a:lumMod val="25000"/>
                  </a:schemeClr>
                </a:solidFill>
                <a:latin typeface="Times New Roman" panose="02020603050405020304" pitchFamily="18" charset="0"/>
                <a:cs typeface="Times New Roman" panose="02020603050405020304" pitchFamily="18" charset="0"/>
              </a:rPr>
              <a:t>Sampling from frequency domain perspective</a:t>
            </a:r>
          </a:p>
        </p:txBody>
      </p:sp>
      <p:sp>
        <p:nvSpPr>
          <p:cNvPr id="21509" name="Rectangle 3"/>
          <p:cNvSpPr>
            <a:spLocks noGrp="1" noChangeArrowheads="1"/>
          </p:cNvSpPr>
          <p:nvPr>
            <p:ph type="body" idx="1"/>
          </p:nvPr>
        </p:nvSpPr>
        <p:spPr>
          <a:xfrm>
            <a:off x="457200" y="1600200"/>
            <a:ext cx="8229600" cy="1030287"/>
          </a:xfrm>
        </p:spPr>
        <p:txBody>
          <a:bodyPr/>
          <a:lstStyle/>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Consider a 1 kHz sine wave. Using Fourier transform, its spectrum is:</a:t>
            </a:r>
          </a:p>
        </p:txBody>
      </p:sp>
      <p:sp>
        <p:nvSpPr>
          <p:cNvPr id="21510" name="Rectangle 5"/>
          <p:cNvSpPr>
            <a:spLocks noChangeArrowheads="1"/>
          </p:cNvSpPr>
          <p:nvPr/>
        </p:nvSpPr>
        <p:spPr bwMode="auto">
          <a:xfrm>
            <a:off x="2576513" y="1871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sp>
        <p:nvSpPr>
          <p:cNvPr id="21511" name="Rectangle 7"/>
          <p:cNvSpPr>
            <a:spLocks noChangeArrowheads="1"/>
          </p:cNvSpPr>
          <p:nvPr/>
        </p:nvSpPr>
        <p:spPr bwMode="auto">
          <a:xfrm>
            <a:off x="2105025" y="3549650"/>
            <a:ext cx="2152650" cy="136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2" name="Rectangle 8"/>
          <p:cNvSpPr>
            <a:spLocks noChangeArrowheads="1"/>
          </p:cNvSpPr>
          <p:nvPr/>
        </p:nvSpPr>
        <p:spPr bwMode="auto">
          <a:xfrm>
            <a:off x="2105025" y="3549650"/>
            <a:ext cx="2152650" cy="1365250"/>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13" name="Line 9"/>
          <p:cNvSpPr>
            <a:spLocks noChangeShapeType="1"/>
          </p:cNvSpPr>
          <p:nvPr/>
        </p:nvSpPr>
        <p:spPr bwMode="auto">
          <a:xfrm>
            <a:off x="2105025" y="3549650"/>
            <a:ext cx="21526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14" name="Freeform 10"/>
          <p:cNvSpPr>
            <a:spLocks/>
          </p:cNvSpPr>
          <p:nvPr/>
        </p:nvSpPr>
        <p:spPr bwMode="auto">
          <a:xfrm>
            <a:off x="2105025" y="3549650"/>
            <a:ext cx="2152650" cy="1365250"/>
          </a:xfrm>
          <a:custGeom>
            <a:avLst/>
            <a:gdLst>
              <a:gd name="T0" fmla="*/ 0 w 140"/>
              <a:gd name="T1" fmla="*/ 115 h 115"/>
              <a:gd name="T2" fmla="*/ 140 w 140"/>
              <a:gd name="T3" fmla="*/ 115 h 115"/>
              <a:gd name="T4" fmla="*/ 140 w 140"/>
              <a:gd name="T5" fmla="*/ 0 h 115"/>
              <a:gd name="T6" fmla="*/ 0 60000 65536"/>
              <a:gd name="T7" fmla="*/ 0 60000 65536"/>
              <a:gd name="T8" fmla="*/ 0 60000 65536"/>
              <a:gd name="T9" fmla="*/ 0 w 140"/>
              <a:gd name="T10" fmla="*/ 0 h 115"/>
              <a:gd name="T11" fmla="*/ 140 w 140"/>
              <a:gd name="T12" fmla="*/ 115 h 115"/>
            </a:gdLst>
            <a:ahLst/>
            <a:cxnLst>
              <a:cxn ang="T6">
                <a:pos x="T0" y="T1"/>
              </a:cxn>
              <a:cxn ang="T7">
                <a:pos x="T2" y="T3"/>
              </a:cxn>
              <a:cxn ang="T8">
                <a:pos x="T4" y="T5"/>
              </a:cxn>
            </a:cxnLst>
            <a:rect l="T9" t="T10" r="T11" b="T12"/>
            <a:pathLst>
              <a:path w="140" h="115">
                <a:moveTo>
                  <a:pt x="0" y="115"/>
                </a:moveTo>
                <a:lnTo>
                  <a:pt x="140" y="115"/>
                </a:lnTo>
                <a:lnTo>
                  <a:pt x="14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15" name="Line 11"/>
          <p:cNvSpPr>
            <a:spLocks noChangeShapeType="1"/>
          </p:cNvSpPr>
          <p:nvPr/>
        </p:nvSpPr>
        <p:spPr bwMode="auto">
          <a:xfrm flipV="1">
            <a:off x="2105025" y="3549650"/>
            <a:ext cx="3175" cy="13652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16" name="Line 12"/>
          <p:cNvSpPr>
            <a:spLocks noChangeShapeType="1"/>
          </p:cNvSpPr>
          <p:nvPr/>
        </p:nvSpPr>
        <p:spPr bwMode="auto">
          <a:xfrm>
            <a:off x="2105025" y="4914900"/>
            <a:ext cx="21526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17" name="Line 13"/>
          <p:cNvSpPr>
            <a:spLocks noChangeShapeType="1"/>
          </p:cNvSpPr>
          <p:nvPr/>
        </p:nvSpPr>
        <p:spPr bwMode="auto">
          <a:xfrm flipV="1">
            <a:off x="2105025" y="3549650"/>
            <a:ext cx="3175" cy="13652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18" name="Line 14"/>
          <p:cNvSpPr>
            <a:spLocks noChangeShapeType="1"/>
          </p:cNvSpPr>
          <p:nvPr/>
        </p:nvSpPr>
        <p:spPr bwMode="auto">
          <a:xfrm flipV="1">
            <a:off x="2105025" y="4903788"/>
            <a:ext cx="3175" cy="11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19" name="Line 15"/>
          <p:cNvSpPr>
            <a:spLocks noChangeShapeType="1"/>
          </p:cNvSpPr>
          <p:nvPr/>
        </p:nvSpPr>
        <p:spPr bwMode="auto">
          <a:xfrm>
            <a:off x="2105025" y="3549650"/>
            <a:ext cx="3175" cy="11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20" name="Rectangle 16"/>
          <p:cNvSpPr>
            <a:spLocks noChangeArrowheads="1"/>
          </p:cNvSpPr>
          <p:nvPr/>
        </p:nvSpPr>
        <p:spPr bwMode="auto">
          <a:xfrm>
            <a:off x="2057400" y="4962525"/>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0</a:t>
            </a:r>
            <a:endParaRPr lang="en-GB">
              <a:latin typeface="Times New Roman" pitchFamily="18" charset="0"/>
            </a:endParaRPr>
          </a:p>
        </p:txBody>
      </p:sp>
      <p:sp>
        <p:nvSpPr>
          <p:cNvPr id="21521" name="Line 17"/>
          <p:cNvSpPr>
            <a:spLocks noChangeShapeType="1"/>
          </p:cNvSpPr>
          <p:nvPr/>
        </p:nvSpPr>
        <p:spPr bwMode="auto">
          <a:xfrm flipV="1">
            <a:off x="3179763" y="4903788"/>
            <a:ext cx="3175" cy="11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22" name="Line 18"/>
          <p:cNvSpPr>
            <a:spLocks noChangeShapeType="1"/>
          </p:cNvSpPr>
          <p:nvPr/>
        </p:nvSpPr>
        <p:spPr bwMode="auto">
          <a:xfrm>
            <a:off x="3179763" y="3549650"/>
            <a:ext cx="3175" cy="11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23" name="Rectangle 19"/>
          <p:cNvSpPr>
            <a:spLocks noChangeArrowheads="1"/>
          </p:cNvSpPr>
          <p:nvPr/>
        </p:nvSpPr>
        <p:spPr bwMode="auto">
          <a:xfrm>
            <a:off x="3135313" y="4962525"/>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1</a:t>
            </a:r>
            <a:endParaRPr lang="en-GB">
              <a:latin typeface="Times New Roman" pitchFamily="18" charset="0"/>
            </a:endParaRPr>
          </a:p>
        </p:txBody>
      </p:sp>
      <p:sp>
        <p:nvSpPr>
          <p:cNvPr id="21524" name="Line 20"/>
          <p:cNvSpPr>
            <a:spLocks noChangeShapeType="1"/>
          </p:cNvSpPr>
          <p:nvPr/>
        </p:nvSpPr>
        <p:spPr bwMode="auto">
          <a:xfrm flipV="1">
            <a:off x="4257675" y="4903788"/>
            <a:ext cx="1588" cy="11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25" name="Line 21"/>
          <p:cNvSpPr>
            <a:spLocks noChangeShapeType="1"/>
          </p:cNvSpPr>
          <p:nvPr/>
        </p:nvSpPr>
        <p:spPr bwMode="auto">
          <a:xfrm>
            <a:off x="4257675" y="3549650"/>
            <a:ext cx="1588" cy="11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26" name="Rectangle 22"/>
          <p:cNvSpPr>
            <a:spLocks noChangeArrowheads="1"/>
          </p:cNvSpPr>
          <p:nvPr/>
        </p:nvSpPr>
        <p:spPr bwMode="auto">
          <a:xfrm>
            <a:off x="4210050" y="4962525"/>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2</a:t>
            </a:r>
            <a:endParaRPr lang="en-GB">
              <a:latin typeface="Times New Roman" pitchFamily="18" charset="0"/>
            </a:endParaRPr>
          </a:p>
        </p:txBody>
      </p:sp>
      <p:sp>
        <p:nvSpPr>
          <p:cNvPr id="21527" name="Line 23"/>
          <p:cNvSpPr>
            <a:spLocks noChangeShapeType="1"/>
          </p:cNvSpPr>
          <p:nvPr/>
        </p:nvSpPr>
        <p:spPr bwMode="auto">
          <a:xfrm>
            <a:off x="2105025" y="3549650"/>
            <a:ext cx="21526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28" name="Freeform 24"/>
          <p:cNvSpPr>
            <a:spLocks/>
          </p:cNvSpPr>
          <p:nvPr/>
        </p:nvSpPr>
        <p:spPr bwMode="auto">
          <a:xfrm>
            <a:off x="2105025" y="3549650"/>
            <a:ext cx="2152650" cy="1365250"/>
          </a:xfrm>
          <a:custGeom>
            <a:avLst/>
            <a:gdLst>
              <a:gd name="T0" fmla="*/ 0 w 140"/>
              <a:gd name="T1" fmla="*/ 115 h 115"/>
              <a:gd name="T2" fmla="*/ 140 w 140"/>
              <a:gd name="T3" fmla="*/ 115 h 115"/>
              <a:gd name="T4" fmla="*/ 140 w 140"/>
              <a:gd name="T5" fmla="*/ 0 h 115"/>
              <a:gd name="T6" fmla="*/ 0 60000 65536"/>
              <a:gd name="T7" fmla="*/ 0 60000 65536"/>
              <a:gd name="T8" fmla="*/ 0 60000 65536"/>
              <a:gd name="T9" fmla="*/ 0 w 140"/>
              <a:gd name="T10" fmla="*/ 0 h 115"/>
              <a:gd name="T11" fmla="*/ 140 w 140"/>
              <a:gd name="T12" fmla="*/ 115 h 115"/>
            </a:gdLst>
            <a:ahLst/>
            <a:cxnLst>
              <a:cxn ang="T6">
                <a:pos x="T0" y="T1"/>
              </a:cxn>
              <a:cxn ang="T7">
                <a:pos x="T2" y="T3"/>
              </a:cxn>
              <a:cxn ang="T8">
                <a:pos x="T4" y="T5"/>
              </a:cxn>
            </a:cxnLst>
            <a:rect l="T9" t="T10" r="T11" b="T12"/>
            <a:pathLst>
              <a:path w="140" h="115">
                <a:moveTo>
                  <a:pt x="0" y="115"/>
                </a:moveTo>
                <a:lnTo>
                  <a:pt x="140" y="115"/>
                </a:lnTo>
                <a:lnTo>
                  <a:pt x="14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9" name="Line 25"/>
          <p:cNvSpPr>
            <a:spLocks noChangeShapeType="1"/>
          </p:cNvSpPr>
          <p:nvPr/>
        </p:nvSpPr>
        <p:spPr bwMode="auto">
          <a:xfrm flipV="1">
            <a:off x="2105025" y="3549650"/>
            <a:ext cx="3175" cy="13652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30" name="Freeform 26"/>
          <p:cNvSpPr>
            <a:spLocks/>
          </p:cNvSpPr>
          <p:nvPr/>
        </p:nvSpPr>
        <p:spPr bwMode="auto">
          <a:xfrm>
            <a:off x="2105025" y="3775075"/>
            <a:ext cx="2152650" cy="914400"/>
          </a:xfrm>
          <a:custGeom>
            <a:avLst/>
            <a:gdLst>
              <a:gd name="T0" fmla="*/ 6 w 815"/>
              <a:gd name="T1" fmla="*/ 198 h 450"/>
              <a:gd name="T2" fmla="*/ 23 w 815"/>
              <a:gd name="T3" fmla="*/ 158 h 450"/>
              <a:gd name="T4" fmla="*/ 35 w 815"/>
              <a:gd name="T5" fmla="*/ 117 h 450"/>
              <a:gd name="T6" fmla="*/ 46 w 815"/>
              <a:gd name="T7" fmla="*/ 82 h 450"/>
              <a:gd name="T8" fmla="*/ 58 w 815"/>
              <a:gd name="T9" fmla="*/ 52 h 450"/>
              <a:gd name="T10" fmla="*/ 70 w 815"/>
              <a:gd name="T11" fmla="*/ 29 h 450"/>
              <a:gd name="T12" fmla="*/ 81 w 815"/>
              <a:gd name="T13" fmla="*/ 12 h 450"/>
              <a:gd name="T14" fmla="*/ 99 w 815"/>
              <a:gd name="T15" fmla="*/ 0 h 450"/>
              <a:gd name="T16" fmla="*/ 116 w 815"/>
              <a:gd name="T17" fmla="*/ 6 h 450"/>
              <a:gd name="T18" fmla="*/ 128 w 815"/>
              <a:gd name="T19" fmla="*/ 23 h 450"/>
              <a:gd name="T20" fmla="*/ 145 w 815"/>
              <a:gd name="T21" fmla="*/ 41 h 450"/>
              <a:gd name="T22" fmla="*/ 157 w 815"/>
              <a:gd name="T23" fmla="*/ 70 h 450"/>
              <a:gd name="T24" fmla="*/ 169 w 815"/>
              <a:gd name="T25" fmla="*/ 105 h 450"/>
              <a:gd name="T26" fmla="*/ 180 w 815"/>
              <a:gd name="T27" fmla="*/ 140 h 450"/>
              <a:gd name="T28" fmla="*/ 192 w 815"/>
              <a:gd name="T29" fmla="*/ 181 h 450"/>
              <a:gd name="T30" fmla="*/ 204 w 815"/>
              <a:gd name="T31" fmla="*/ 228 h 450"/>
              <a:gd name="T32" fmla="*/ 215 w 815"/>
              <a:gd name="T33" fmla="*/ 269 h 450"/>
              <a:gd name="T34" fmla="*/ 227 w 815"/>
              <a:gd name="T35" fmla="*/ 309 h 450"/>
              <a:gd name="T36" fmla="*/ 238 w 815"/>
              <a:gd name="T37" fmla="*/ 344 h 450"/>
              <a:gd name="T38" fmla="*/ 250 w 815"/>
              <a:gd name="T39" fmla="*/ 379 h 450"/>
              <a:gd name="T40" fmla="*/ 268 w 815"/>
              <a:gd name="T41" fmla="*/ 409 h 450"/>
              <a:gd name="T42" fmla="*/ 279 w 815"/>
              <a:gd name="T43" fmla="*/ 426 h 450"/>
              <a:gd name="T44" fmla="*/ 291 w 815"/>
              <a:gd name="T45" fmla="*/ 444 h 450"/>
              <a:gd name="T46" fmla="*/ 308 w 815"/>
              <a:gd name="T47" fmla="*/ 450 h 450"/>
              <a:gd name="T48" fmla="*/ 326 w 815"/>
              <a:gd name="T49" fmla="*/ 438 h 450"/>
              <a:gd name="T50" fmla="*/ 337 w 815"/>
              <a:gd name="T51" fmla="*/ 420 h 450"/>
              <a:gd name="T52" fmla="*/ 349 w 815"/>
              <a:gd name="T53" fmla="*/ 397 h 450"/>
              <a:gd name="T54" fmla="*/ 361 w 815"/>
              <a:gd name="T55" fmla="*/ 368 h 450"/>
              <a:gd name="T56" fmla="*/ 372 w 815"/>
              <a:gd name="T57" fmla="*/ 333 h 450"/>
              <a:gd name="T58" fmla="*/ 390 w 815"/>
              <a:gd name="T59" fmla="*/ 292 h 450"/>
              <a:gd name="T60" fmla="*/ 401 w 815"/>
              <a:gd name="T61" fmla="*/ 251 h 450"/>
              <a:gd name="T62" fmla="*/ 413 w 815"/>
              <a:gd name="T63" fmla="*/ 210 h 450"/>
              <a:gd name="T64" fmla="*/ 425 w 815"/>
              <a:gd name="T65" fmla="*/ 169 h 450"/>
              <a:gd name="T66" fmla="*/ 436 w 815"/>
              <a:gd name="T67" fmla="*/ 128 h 450"/>
              <a:gd name="T68" fmla="*/ 448 w 815"/>
              <a:gd name="T69" fmla="*/ 93 h 450"/>
              <a:gd name="T70" fmla="*/ 460 w 815"/>
              <a:gd name="T71" fmla="*/ 64 h 450"/>
              <a:gd name="T72" fmla="*/ 471 w 815"/>
              <a:gd name="T73" fmla="*/ 35 h 450"/>
              <a:gd name="T74" fmla="*/ 483 w 815"/>
              <a:gd name="T75" fmla="*/ 17 h 450"/>
              <a:gd name="T76" fmla="*/ 500 w 815"/>
              <a:gd name="T77" fmla="*/ 0 h 450"/>
              <a:gd name="T78" fmla="*/ 518 w 815"/>
              <a:gd name="T79" fmla="*/ 0 h 450"/>
              <a:gd name="T80" fmla="*/ 535 w 815"/>
              <a:gd name="T81" fmla="*/ 17 h 450"/>
              <a:gd name="T82" fmla="*/ 547 w 815"/>
              <a:gd name="T83" fmla="*/ 35 h 450"/>
              <a:gd name="T84" fmla="*/ 559 w 815"/>
              <a:gd name="T85" fmla="*/ 64 h 450"/>
              <a:gd name="T86" fmla="*/ 570 w 815"/>
              <a:gd name="T87" fmla="*/ 93 h 450"/>
              <a:gd name="T88" fmla="*/ 582 w 815"/>
              <a:gd name="T89" fmla="*/ 128 h 450"/>
              <a:gd name="T90" fmla="*/ 593 w 815"/>
              <a:gd name="T91" fmla="*/ 169 h 450"/>
              <a:gd name="T92" fmla="*/ 605 w 815"/>
              <a:gd name="T93" fmla="*/ 210 h 450"/>
              <a:gd name="T94" fmla="*/ 617 w 815"/>
              <a:gd name="T95" fmla="*/ 251 h 450"/>
              <a:gd name="T96" fmla="*/ 634 w 815"/>
              <a:gd name="T97" fmla="*/ 292 h 450"/>
              <a:gd name="T98" fmla="*/ 646 w 815"/>
              <a:gd name="T99" fmla="*/ 333 h 450"/>
              <a:gd name="T100" fmla="*/ 657 w 815"/>
              <a:gd name="T101" fmla="*/ 368 h 450"/>
              <a:gd name="T102" fmla="*/ 669 w 815"/>
              <a:gd name="T103" fmla="*/ 397 h 450"/>
              <a:gd name="T104" fmla="*/ 681 w 815"/>
              <a:gd name="T105" fmla="*/ 420 h 450"/>
              <a:gd name="T106" fmla="*/ 692 w 815"/>
              <a:gd name="T107" fmla="*/ 438 h 450"/>
              <a:gd name="T108" fmla="*/ 710 w 815"/>
              <a:gd name="T109" fmla="*/ 450 h 450"/>
              <a:gd name="T110" fmla="*/ 727 w 815"/>
              <a:gd name="T111" fmla="*/ 444 h 450"/>
              <a:gd name="T112" fmla="*/ 739 w 815"/>
              <a:gd name="T113" fmla="*/ 426 h 450"/>
              <a:gd name="T114" fmla="*/ 756 w 815"/>
              <a:gd name="T115" fmla="*/ 409 h 450"/>
              <a:gd name="T116" fmla="*/ 768 w 815"/>
              <a:gd name="T117" fmla="*/ 379 h 450"/>
              <a:gd name="T118" fmla="*/ 780 w 815"/>
              <a:gd name="T119" fmla="*/ 344 h 450"/>
              <a:gd name="T120" fmla="*/ 791 w 815"/>
              <a:gd name="T121" fmla="*/ 309 h 450"/>
              <a:gd name="T122" fmla="*/ 803 w 815"/>
              <a:gd name="T123" fmla="*/ 269 h 450"/>
              <a:gd name="T124" fmla="*/ 815 w 815"/>
              <a:gd name="T125" fmla="*/ 228 h 4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15"/>
              <a:gd name="T190" fmla="*/ 0 h 450"/>
              <a:gd name="T191" fmla="*/ 815 w 815"/>
              <a:gd name="T192" fmla="*/ 450 h 45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15" h="450">
                <a:moveTo>
                  <a:pt x="0" y="228"/>
                </a:moveTo>
                <a:lnTo>
                  <a:pt x="6" y="210"/>
                </a:lnTo>
                <a:lnTo>
                  <a:pt x="6" y="198"/>
                </a:lnTo>
                <a:lnTo>
                  <a:pt x="12" y="181"/>
                </a:lnTo>
                <a:lnTo>
                  <a:pt x="17" y="169"/>
                </a:lnTo>
                <a:lnTo>
                  <a:pt x="23" y="158"/>
                </a:lnTo>
                <a:lnTo>
                  <a:pt x="23" y="140"/>
                </a:lnTo>
                <a:lnTo>
                  <a:pt x="29" y="128"/>
                </a:lnTo>
                <a:lnTo>
                  <a:pt x="35" y="117"/>
                </a:lnTo>
                <a:lnTo>
                  <a:pt x="35" y="105"/>
                </a:lnTo>
                <a:lnTo>
                  <a:pt x="41" y="93"/>
                </a:lnTo>
                <a:lnTo>
                  <a:pt x="46" y="82"/>
                </a:lnTo>
                <a:lnTo>
                  <a:pt x="46" y="70"/>
                </a:lnTo>
                <a:lnTo>
                  <a:pt x="52" y="64"/>
                </a:lnTo>
                <a:lnTo>
                  <a:pt x="58" y="52"/>
                </a:lnTo>
                <a:lnTo>
                  <a:pt x="64" y="41"/>
                </a:lnTo>
                <a:lnTo>
                  <a:pt x="64" y="35"/>
                </a:lnTo>
                <a:lnTo>
                  <a:pt x="70" y="29"/>
                </a:lnTo>
                <a:lnTo>
                  <a:pt x="76" y="23"/>
                </a:lnTo>
                <a:lnTo>
                  <a:pt x="76" y="17"/>
                </a:lnTo>
                <a:lnTo>
                  <a:pt x="81" y="12"/>
                </a:lnTo>
                <a:lnTo>
                  <a:pt x="87" y="6"/>
                </a:lnTo>
                <a:lnTo>
                  <a:pt x="93" y="0"/>
                </a:lnTo>
                <a:lnTo>
                  <a:pt x="99" y="0"/>
                </a:lnTo>
                <a:lnTo>
                  <a:pt x="105" y="0"/>
                </a:lnTo>
                <a:lnTo>
                  <a:pt x="110" y="0"/>
                </a:lnTo>
                <a:lnTo>
                  <a:pt x="116" y="6"/>
                </a:lnTo>
                <a:lnTo>
                  <a:pt x="122" y="12"/>
                </a:lnTo>
                <a:lnTo>
                  <a:pt x="128" y="17"/>
                </a:lnTo>
                <a:lnTo>
                  <a:pt x="128" y="23"/>
                </a:lnTo>
                <a:lnTo>
                  <a:pt x="134" y="29"/>
                </a:lnTo>
                <a:lnTo>
                  <a:pt x="140" y="35"/>
                </a:lnTo>
                <a:lnTo>
                  <a:pt x="145" y="41"/>
                </a:lnTo>
                <a:lnTo>
                  <a:pt x="145" y="52"/>
                </a:lnTo>
                <a:lnTo>
                  <a:pt x="151" y="64"/>
                </a:lnTo>
                <a:lnTo>
                  <a:pt x="157" y="70"/>
                </a:lnTo>
                <a:lnTo>
                  <a:pt x="157" y="82"/>
                </a:lnTo>
                <a:lnTo>
                  <a:pt x="163" y="93"/>
                </a:lnTo>
                <a:lnTo>
                  <a:pt x="169" y="105"/>
                </a:lnTo>
                <a:lnTo>
                  <a:pt x="169" y="117"/>
                </a:lnTo>
                <a:lnTo>
                  <a:pt x="174" y="128"/>
                </a:lnTo>
                <a:lnTo>
                  <a:pt x="180" y="140"/>
                </a:lnTo>
                <a:lnTo>
                  <a:pt x="186" y="158"/>
                </a:lnTo>
                <a:lnTo>
                  <a:pt x="186" y="169"/>
                </a:lnTo>
                <a:lnTo>
                  <a:pt x="192" y="181"/>
                </a:lnTo>
                <a:lnTo>
                  <a:pt x="198" y="198"/>
                </a:lnTo>
                <a:lnTo>
                  <a:pt x="198" y="210"/>
                </a:lnTo>
                <a:lnTo>
                  <a:pt x="204" y="228"/>
                </a:lnTo>
                <a:lnTo>
                  <a:pt x="209" y="239"/>
                </a:lnTo>
                <a:lnTo>
                  <a:pt x="209" y="251"/>
                </a:lnTo>
                <a:lnTo>
                  <a:pt x="215" y="269"/>
                </a:lnTo>
                <a:lnTo>
                  <a:pt x="221" y="280"/>
                </a:lnTo>
                <a:lnTo>
                  <a:pt x="227" y="292"/>
                </a:lnTo>
                <a:lnTo>
                  <a:pt x="227" y="309"/>
                </a:lnTo>
                <a:lnTo>
                  <a:pt x="233" y="321"/>
                </a:lnTo>
                <a:lnTo>
                  <a:pt x="238" y="333"/>
                </a:lnTo>
                <a:lnTo>
                  <a:pt x="238" y="344"/>
                </a:lnTo>
                <a:lnTo>
                  <a:pt x="244" y="356"/>
                </a:lnTo>
                <a:lnTo>
                  <a:pt x="250" y="368"/>
                </a:lnTo>
                <a:lnTo>
                  <a:pt x="250" y="379"/>
                </a:lnTo>
                <a:lnTo>
                  <a:pt x="256" y="385"/>
                </a:lnTo>
                <a:lnTo>
                  <a:pt x="262" y="397"/>
                </a:lnTo>
                <a:lnTo>
                  <a:pt x="268" y="409"/>
                </a:lnTo>
                <a:lnTo>
                  <a:pt x="268" y="415"/>
                </a:lnTo>
                <a:lnTo>
                  <a:pt x="273" y="420"/>
                </a:lnTo>
                <a:lnTo>
                  <a:pt x="279" y="426"/>
                </a:lnTo>
                <a:lnTo>
                  <a:pt x="279" y="432"/>
                </a:lnTo>
                <a:lnTo>
                  <a:pt x="285" y="438"/>
                </a:lnTo>
                <a:lnTo>
                  <a:pt x="291" y="444"/>
                </a:lnTo>
                <a:lnTo>
                  <a:pt x="297" y="450"/>
                </a:lnTo>
                <a:lnTo>
                  <a:pt x="303" y="450"/>
                </a:lnTo>
                <a:lnTo>
                  <a:pt x="308" y="450"/>
                </a:lnTo>
                <a:lnTo>
                  <a:pt x="314" y="450"/>
                </a:lnTo>
                <a:lnTo>
                  <a:pt x="320" y="444"/>
                </a:lnTo>
                <a:lnTo>
                  <a:pt x="326" y="438"/>
                </a:lnTo>
                <a:lnTo>
                  <a:pt x="332" y="432"/>
                </a:lnTo>
                <a:lnTo>
                  <a:pt x="332" y="426"/>
                </a:lnTo>
                <a:lnTo>
                  <a:pt x="337" y="420"/>
                </a:lnTo>
                <a:lnTo>
                  <a:pt x="343" y="415"/>
                </a:lnTo>
                <a:lnTo>
                  <a:pt x="349" y="409"/>
                </a:lnTo>
                <a:lnTo>
                  <a:pt x="349" y="397"/>
                </a:lnTo>
                <a:lnTo>
                  <a:pt x="355" y="385"/>
                </a:lnTo>
                <a:lnTo>
                  <a:pt x="361" y="379"/>
                </a:lnTo>
                <a:lnTo>
                  <a:pt x="361" y="368"/>
                </a:lnTo>
                <a:lnTo>
                  <a:pt x="367" y="356"/>
                </a:lnTo>
                <a:lnTo>
                  <a:pt x="372" y="344"/>
                </a:lnTo>
                <a:lnTo>
                  <a:pt x="372" y="333"/>
                </a:lnTo>
                <a:lnTo>
                  <a:pt x="378" y="321"/>
                </a:lnTo>
                <a:lnTo>
                  <a:pt x="384" y="309"/>
                </a:lnTo>
                <a:lnTo>
                  <a:pt x="390" y="292"/>
                </a:lnTo>
                <a:lnTo>
                  <a:pt x="390" y="280"/>
                </a:lnTo>
                <a:lnTo>
                  <a:pt x="396" y="269"/>
                </a:lnTo>
                <a:lnTo>
                  <a:pt x="401" y="251"/>
                </a:lnTo>
                <a:lnTo>
                  <a:pt x="401" y="239"/>
                </a:lnTo>
                <a:lnTo>
                  <a:pt x="407" y="228"/>
                </a:lnTo>
                <a:lnTo>
                  <a:pt x="413" y="210"/>
                </a:lnTo>
                <a:lnTo>
                  <a:pt x="413" y="198"/>
                </a:lnTo>
                <a:lnTo>
                  <a:pt x="419" y="181"/>
                </a:lnTo>
                <a:lnTo>
                  <a:pt x="425" y="169"/>
                </a:lnTo>
                <a:lnTo>
                  <a:pt x="431" y="158"/>
                </a:lnTo>
                <a:lnTo>
                  <a:pt x="431" y="140"/>
                </a:lnTo>
                <a:lnTo>
                  <a:pt x="436" y="128"/>
                </a:lnTo>
                <a:lnTo>
                  <a:pt x="442" y="117"/>
                </a:lnTo>
                <a:lnTo>
                  <a:pt x="442" y="105"/>
                </a:lnTo>
                <a:lnTo>
                  <a:pt x="448" y="93"/>
                </a:lnTo>
                <a:lnTo>
                  <a:pt x="454" y="82"/>
                </a:lnTo>
                <a:lnTo>
                  <a:pt x="454" y="70"/>
                </a:lnTo>
                <a:lnTo>
                  <a:pt x="460" y="64"/>
                </a:lnTo>
                <a:lnTo>
                  <a:pt x="465" y="52"/>
                </a:lnTo>
                <a:lnTo>
                  <a:pt x="471" y="41"/>
                </a:lnTo>
                <a:lnTo>
                  <a:pt x="471" y="35"/>
                </a:lnTo>
                <a:lnTo>
                  <a:pt x="477" y="29"/>
                </a:lnTo>
                <a:lnTo>
                  <a:pt x="483" y="23"/>
                </a:lnTo>
                <a:lnTo>
                  <a:pt x="483" y="17"/>
                </a:lnTo>
                <a:lnTo>
                  <a:pt x="489" y="12"/>
                </a:lnTo>
                <a:lnTo>
                  <a:pt x="495" y="6"/>
                </a:lnTo>
                <a:lnTo>
                  <a:pt x="500" y="0"/>
                </a:lnTo>
                <a:lnTo>
                  <a:pt x="506" y="0"/>
                </a:lnTo>
                <a:lnTo>
                  <a:pt x="512" y="0"/>
                </a:lnTo>
                <a:lnTo>
                  <a:pt x="518" y="0"/>
                </a:lnTo>
                <a:lnTo>
                  <a:pt x="524" y="6"/>
                </a:lnTo>
                <a:lnTo>
                  <a:pt x="529" y="12"/>
                </a:lnTo>
                <a:lnTo>
                  <a:pt x="535" y="17"/>
                </a:lnTo>
                <a:lnTo>
                  <a:pt x="535" y="23"/>
                </a:lnTo>
                <a:lnTo>
                  <a:pt x="541" y="29"/>
                </a:lnTo>
                <a:lnTo>
                  <a:pt x="547" y="35"/>
                </a:lnTo>
                <a:lnTo>
                  <a:pt x="553" y="41"/>
                </a:lnTo>
                <a:lnTo>
                  <a:pt x="553" y="52"/>
                </a:lnTo>
                <a:lnTo>
                  <a:pt x="559" y="64"/>
                </a:lnTo>
                <a:lnTo>
                  <a:pt x="564" y="70"/>
                </a:lnTo>
                <a:lnTo>
                  <a:pt x="564" y="82"/>
                </a:lnTo>
                <a:lnTo>
                  <a:pt x="570" y="93"/>
                </a:lnTo>
                <a:lnTo>
                  <a:pt x="576" y="105"/>
                </a:lnTo>
                <a:lnTo>
                  <a:pt x="576" y="117"/>
                </a:lnTo>
                <a:lnTo>
                  <a:pt x="582" y="128"/>
                </a:lnTo>
                <a:lnTo>
                  <a:pt x="588" y="140"/>
                </a:lnTo>
                <a:lnTo>
                  <a:pt x="593" y="158"/>
                </a:lnTo>
                <a:lnTo>
                  <a:pt x="593" y="169"/>
                </a:lnTo>
                <a:lnTo>
                  <a:pt x="599" y="181"/>
                </a:lnTo>
                <a:lnTo>
                  <a:pt x="605" y="198"/>
                </a:lnTo>
                <a:lnTo>
                  <a:pt x="605" y="210"/>
                </a:lnTo>
                <a:lnTo>
                  <a:pt x="611" y="228"/>
                </a:lnTo>
                <a:lnTo>
                  <a:pt x="617" y="239"/>
                </a:lnTo>
                <a:lnTo>
                  <a:pt x="617" y="251"/>
                </a:lnTo>
                <a:lnTo>
                  <a:pt x="623" y="269"/>
                </a:lnTo>
                <a:lnTo>
                  <a:pt x="628" y="280"/>
                </a:lnTo>
                <a:lnTo>
                  <a:pt x="634" y="292"/>
                </a:lnTo>
                <a:lnTo>
                  <a:pt x="634" y="309"/>
                </a:lnTo>
                <a:lnTo>
                  <a:pt x="640" y="321"/>
                </a:lnTo>
                <a:lnTo>
                  <a:pt x="646" y="333"/>
                </a:lnTo>
                <a:lnTo>
                  <a:pt x="646" y="344"/>
                </a:lnTo>
                <a:lnTo>
                  <a:pt x="652" y="356"/>
                </a:lnTo>
                <a:lnTo>
                  <a:pt x="657" y="368"/>
                </a:lnTo>
                <a:lnTo>
                  <a:pt x="657" y="379"/>
                </a:lnTo>
                <a:lnTo>
                  <a:pt x="663" y="385"/>
                </a:lnTo>
                <a:lnTo>
                  <a:pt x="669" y="397"/>
                </a:lnTo>
                <a:lnTo>
                  <a:pt x="675" y="409"/>
                </a:lnTo>
                <a:lnTo>
                  <a:pt x="675" y="415"/>
                </a:lnTo>
                <a:lnTo>
                  <a:pt x="681" y="420"/>
                </a:lnTo>
                <a:lnTo>
                  <a:pt x="687" y="426"/>
                </a:lnTo>
                <a:lnTo>
                  <a:pt x="687" y="432"/>
                </a:lnTo>
                <a:lnTo>
                  <a:pt x="692" y="438"/>
                </a:lnTo>
                <a:lnTo>
                  <a:pt x="698" y="444"/>
                </a:lnTo>
                <a:lnTo>
                  <a:pt x="704" y="450"/>
                </a:lnTo>
                <a:lnTo>
                  <a:pt x="710" y="450"/>
                </a:lnTo>
                <a:lnTo>
                  <a:pt x="716" y="450"/>
                </a:lnTo>
                <a:lnTo>
                  <a:pt x="722" y="450"/>
                </a:lnTo>
                <a:lnTo>
                  <a:pt x="727" y="444"/>
                </a:lnTo>
                <a:lnTo>
                  <a:pt x="733" y="438"/>
                </a:lnTo>
                <a:lnTo>
                  <a:pt x="739" y="432"/>
                </a:lnTo>
                <a:lnTo>
                  <a:pt x="739" y="426"/>
                </a:lnTo>
                <a:lnTo>
                  <a:pt x="745" y="420"/>
                </a:lnTo>
                <a:lnTo>
                  <a:pt x="751" y="415"/>
                </a:lnTo>
                <a:lnTo>
                  <a:pt x="756" y="409"/>
                </a:lnTo>
                <a:lnTo>
                  <a:pt x="756" y="397"/>
                </a:lnTo>
                <a:lnTo>
                  <a:pt x="762" y="385"/>
                </a:lnTo>
                <a:lnTo>
                  <a:pt x="768" y="379"/>
                </a:lnTo>
                <a:lnTo>
                  <a:pt x="768" y="368"/>
                </a:lnTo>
                <a:lnTo>
                  <a:pt x="774" y="356"/>
                </a:lnTo>
                <a:lnTo>
                  <a:pt x="780" y="344"/>
                </a:lnTo>
                <a:lnTo>
                  <a:pt x="780" y="333"/>
                </a:lnTo>
                <a:lnTo>
                  <a:pt x="786" y="321"/>
                </a:lnTo>
                <a:lnTo>
                  <a:pt x="791" y="309"/>
                </a:lnTo>
                <a:lnTo>
                  <a:pt x="797" y="292"/>
                </a:lnTo>
                <a:lnTo>
                  <a:pt x="797" y="280"/>
                </a:lnTo>
                <a:lnTo>
                  <a:pt x="803" y="269"/>
                </a:lnTo>
                <a:lnTo>
                  <a:pt x="809" y="251"/>
                </a:lnTo>
                <a:lnTo>
                  <a:pt x="809" y="239"/>
                </a:lnTo>
                <a:lnTo>
                  <a:pt x="815" y="22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1" name="Line 27"/>
          <p:cNvSpPr>
            <a:spLocks noChangeShapeType="1"/>
          </p:cNvSpPr>
          <p:nvPr/>
        </p:nvSpPr>
        <p:spPr bwMode="auto">
          <a:xfrm>
            <a:off x="2105025" y="4238625"/>
            <a:ext cx="21526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32" name="Rectangle 28"/>
          <p:cNvSpPr>
            <a:spLocks noChangeArrowheads="1"/>
          </p:cNvSpPr>
          <p:nvPr/>
        </p:nvSpPr>
        <p:spPr bwMode="auto">
          <a:xfrm>
            <a:off x="2743200" y="3276600"/>
            <a:ext cx="90328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200">
                <a:solidFill>
                  <a:srgbClr val="000000"/>
                </a:solidFill>
              </a:rPr>
              <a:t>Time Domain</a:t>
            </a:r>
            <a:endParaRPr lang="en-GB" sz="1200"/>
          </a:p>
        </p:txBody>
      </p:sp>
      <p:sp>
        <p:nvSpPr>
          <p:cNvPr id="21533" name="Rectangle 84"/>
          <p:cNvSpPr>
            <a:spLocks noChangeArrowheads="1"/>
          </p:cNvSpPr>
          <p:nvPr/>
        </p:nvSpPr>
        <p:spPr bwMode="auto">
          <a:xfrm>
            <a:off x="2916238" y="5246688"/>
            <a:ext cx="2682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t(ms)</a:t>
            </a:r>
            <a:endParaRPr lang="en-GB">
              <a:latin typeface="Times New Roman" pitchFamily="18" charset="0"/>
            </a:endParaRPr>
          </a:p>
        </p:txBody>
      </p:sp>
      <p:sp>
        <p:nvSpPr>
          <p:cNvPr id="21534" name="Rectangle 85"/>
          <p:cNvSpPr>
            <a:spLocks noChangeArrowheads="1"/>
          </p:cNvSpPr>
          <p:nvPr/>
        </p:nvSpPr>
        <p:spPr bwMode="auto">
          <a:xfrm>
            <a:off x="5086350" y="3549650"/>
            <a:ext cx="2152650" cy="1365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35" name="Rectangle 86"/>
          <p:cNvSpPr>
            <a:spLocks noChangeArrowheads="1"/>
          </p:cNvSpPr>
          <p:nvPr/>
        </p:nvSpPr>
        <p:spPr bwMode="auto">
          <a:xfrm>
            <a:off x="5086350" y="3549650"/>
            <a:ext cx="2152650" cy="1365250"/>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6" name="Line 87"/>
          <p:cNvSpPr>
            <a:spLocks noChangeShapeType="1"/>
          </p:cNvSpPr>
          <p:nvPr/>
        </p:nvSpPr>
        <p:spPr bwMode="auto">
          <a:xfrm>
            <a:off x="5086350" y="3549650"/>
            <a:ext cx="21526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37" name="Freeform 88"/>
          <p:cNvSpPr>
            <a:spLocks/>
          </p:cNvSpPr>
          <p:nvPr/>
        </p:nvSpPr>
        <p:spPr bwMode="auto">
          <a:xfrm>
            <a:off x="5086350" y="3549650"/>
            <a:ext cx="2152650" cy="1365250"/>
          </a:xfrm>
          <a:custGeom>
            <a:avLst/>
            <a:gdLst>
              <a:gd name="T0" fmla="*/ 0 w 140"/>
              <a:gd name="T1" fmla="*/ 115 h 115"/>
              <a:gd name="T2" fmla="*/ 140 w 140"/>
              <a:gd name="T3" fmla="*/ 115 h 115"/>
              <a:gd name="T4" fmla="*/ 140 w 140"/>
              <a:gd name="T5" fmla="*/ 0 h 115"/>
              <a:gd name="T6" fmla="*/ 0 60000 65536"/>
              <a:gd name="T7" fmla="*/ 0 60000 65536"/>
              <a:gd name="T8" fmla="*/ 0 60000 65536"/>
              <a:gd name="T9" fmla="*/ 0 w 140"/>
              <a:gd name="T10" fmla="*/ 0 h 115"/>
              <a:gd name="T11" fmla="*/ 140 w 140"/>
              <a:gd name="T12" fmla="*/ 115 h 115"/>
            </a:gdLst>
            <a:ahLst/>
            <a:cxnLst>
              <a:cxn ang="T6">
                <a:pos x="T0" y="T1"/>
              </a:cxn>
              <a:cxn ang="T7">
                <a:pos x="T2" y="T3"/>
              </a:cxn>
              <a:cxn ang="T8">
                <a:pos x="T4" y="T5"/>
              </a:cxn>
            </a:cxnLst>
            <a:rect l="T9" t="T10" r="T11" b="T12"/>
            <a:pathLst>
              <a:path w="140" h="115">
                <a:moveTo>
                  <a:pt x="0" y="115"/>
                </a:moveTo>
                <a:lnTo>
                  <a:pt x="140" y="115"/>
                </a:lnTo>
                <a:lnTo>
                  <a:pt x="14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8" name="Line 89"/>
          <p:cNvSpPr>
            <a:spLocks noChangeShapeType="1"/>
          </p:cNvSpPr>
          <p:nvPr/>
        </p:nvSpPr>
        <p:spPr bwMode="auto">
          <a:xfrm flipV="1">
            <a:off x="5086350" y="3549650"/>
            <a:ext cx="3175" cy="13652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39" name="Line 90"/>
          <p:cNvSpPr>
            <a:spLocks noChangeShapeType="1"/>
          </p:cNvSpPr>
          <p:nvPr/>
        </p:nvSpPr>
        <p:spPr bwMode="auto">
          <a:xfrm>
            <a:off x="5086350" y="4914900"/>
            <a:ext cx="21526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40" name="Line 91"/>
          <p:cNvSpPr>
            <a:spLocks noChangeShapeType="1"/>
          </p:cNvSpPr>
          <p:nvPr/>
        </p:nvSpPr>
        <p:spPr bwMode="auto">
          <a:xfrm flipV="1">
            <a:off x="5086350" y="3549650"/>
            <a:ext cx="3175" cy="13652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41" name="Line 92"/>
          <p:cNvSpPr>
            <a:spLocks noChangeShapeType="1"/>
          </p:cNvSpPr>
          <p:nvPr/>
        </p:nvSpPr>
        <p:spPr bwMode="auto">
          <a:xfrm flipV="1">
            <a:off x="6053138" y="4903788"/>
            <a:ext cx="3175" cy="11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42" name="Line 93"/>
          <p:cNvSpPr>
            <a:spLocks noChangeShapeType="1"/>
          </p:cNvSpPr>
          <p:nvPr/>
        </p:nvSpPr>
        <p:spPr bwMode="auto">
          <a:xfrm>
            <a:off x="6053138" y="3549650"/>
            <a:ext cx="3175" cy="11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43" name="Rectangle 94"/>
          <p:cNvSpPr>
            <a:spLocks noChangeArrowheads="1"/>
          </p:cNvSpPr>
          <p:nvPr/>
        </p:nvSpPr>
        <p:spPr bwMode="auto">
          <a:xfrm>
            <a:off x="5932488" y="4962525"/>
            <a:ext cx="107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-1</a:t>
            </a:r>
            <a:endParaRPr lang="en-GB">
              <a:latin typeface="Times New Roman" pitchFamily="18" charset="0"/>
            </a:endParaRPr>
          </a:p>
        </p:txBody>
      </p:sp>
      <p:sp>
        <p:nvSpPr>
          <p:cNvPr id="21544" name="Line 95"/>
          <p:cNvSpPr>
            <a:spLocks noChangeShapeType="1"/>
          </p:cNvSpPr>
          <p:nvPr/>
        </p:nvSpPr>
        <p:spPr bwMode="auto">
          <a:xfrm flipV="1">
            <a:off x="6269038" y="4903788"/>
            <a:ext cx="3175" cy="11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45" name="Line 96"/>
          <p:cNvSpPr>
            <a:spLocks noChangeShapeType="1"/>
          </p:cNvSpPr>
          <p:nvPr/>
        </p:nvSpPr>
        <p:spPr bwMode="auto">
          <a:xfrm>
            <a:off x="6269038" y="3549650"/>
            <a:ext cx="3175" cy="111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46" name="Rectangle 97"/>
          <p:cNvSpPr>
            <a:spLocks noChangeArrowheads="1"/>
          </p:cNvSpPr>
          <p:nvPr/>
        </p:nvSpPr>
        <p:spPr bwMode="auto">
          <a:xfrm>
            <a:off x="6224588" y="4962525"/>
            <a:ext cx="63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1</a:t>
            </a:r>
            <a:endParaRPr lang="en-GB">
              <a:latin typeface="Times New Roman" pitchFamily="18" charset="0"/>
            </a:endParaRPr>
          </a:p>
        </p:txBody>
      </p:sp>
      <p:sp>
        <p:nvSpPr>
          <p:cNvPr id="21547" name="Line 98"/>
          <p:cNvSpPr>
            <a:spLocks noChangeShapeType="1"/>
          </p:cNvSpPr>
          <p:nvPr/>
        </p:nvSpPr>
        <p:spPr bwMode="auto">
          <a:xfrm>
            <a:off x="5086350" y="4000500"/>
            <a:ext cx="15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48" name="Line 99"/>
          <p:cNvSpPr>
            <a:spLocks noChangeShapeType="1"/>
          </p:cNvSpPr>
          <p:nvPr/>
        </p:nvSpPr>
        <p:spPr bwMode="auto">
          <a:xfrm flipH="1">
            <a:off x="7223125" y="4000500"/>
            <a:ext cx="15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49" name="Rectangle 100"/>
          <p:cNvSpPr>
            <a:spLocks noChangeArrowheads="1"/>
          </p:cNvSpPr>
          <p:nvPr/>
        </p:nvSpPr>
        <p:spPr bwMode="auto">
          <a:xfrm>
            <a:off x="4748213" y="3905250"/>
            <a:ext cx="158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0.5</a:t>
            </a:r>
            <a:endParaRPr lang="en-GB">
              <a:latin typeface="Times New Roman" pitchFamily="18" charset="0"/>
            </a:endParaRPr>
          </a:p>
        </p:txBody>
      </p:sp>
      <p:sp>
        <p:nvSpPr>
          <p:cNvPr id="21550" name="Line 101"/>
          <p:cNvSpPr>
            <a:spLocks noChangeShapeType="1"/>
          </p:cNvSpPr>
          <p:nvPr/>
        </p:nvSpPr>
        <p:spPr bwMode="auto">
          <a:xfrm>
            <a:off x="5086350" y="3549650"/>
            <a:ext cx="21526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51" name="Freeform 102"/>
          <p:cNvSpPr>
            <a:spLocks/>
          </p:cNvSpPr>
          <p:nvPr/>
        </p:nvSpPr>
        <p:spPr bwMode="auto">
          <a:xfrm>
            <a:off x="5086350" y="3549650"/>
            <a:ext cx="2152650" cy="1365250"/>
          </a:xfrm>
          <a:custGeom>
            <a:avLst/>
            <a:gdLst>
              <a:gd name="T0" fmla="*/ 0 w 140"/>
              <a:gd name="T1" fmla="*/ 115 h 115"/>
              <a:gd name="T2" fmla="*/ 140 w 140"/>
              <a:gd name="T3" fmla="*/ 115 h 115"/>
              <a:gd name="T4" fmla="*/ 140 w 140"/>
              <a:gd name="T5" fmla="*/ 0 h 115"/>
              <a:gd name="T6" fmla="*/ 0 60000 65536"/>
              <a:gd name="T7" fmla="*/ 0 60000 65536"/>
              <a:gd name="T8" fmla="*/ 0 60000 65536"/>
              <a:gd name="T9" fmla="*/ 0 w 140"/>
              <a:gd name="T10" fmla="*/ 0 h 115"/>
              <a:gd name="T11" fmla="*/ 140 w 140"/>
              <a:gd name="T12" fmla="*/ 115 h 115"/>
            </a:gdLst>
            <a:ahLst/>
            <a:cxnLst>
              <a:cxn ang="T6">
                <a:pos x="T0" y="T1"/>
              </a:cxn>
              <a:cxn ang="T7">
                <a:pos x="T2" y="T3"/>
              </a:cxn>
              <a:cxn ang="T8">
                <a:pos x="T4" y="T5"/>
              </a:cxn>
            </a:cxnLst>
            <a:rect l="T9" t="T10" r="T11" b="T12"/>
            <a:pathLst>
              <a:path w="140" h="115">
                <a:moveTo>
                  <a:pt x="0" y="115"/>
                </a:moveTo>
                <a:lnTo>
                  <a:pt x="140" y="115"/>
                </a:lnTo>
                <a:lnTo>
                  <a:pt x="14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52" name="Line 103"/>
          <p:cNvSpPr>
            <a:spLocks noChangeShapeType="1"/>
          </p:cNvSpPr>
          <p:nvPr/>
        </p:nvSpPr>
        <p:spPr bwMode="auto">
          <a:xfrm flipV="1">
            <a:off x="5086350" y="3549650"/>
            <a:ext cx="3175" cy="13652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53" name="Freeform 104"/>
          <p:cNvSpPr>
            <a:spLocks/>
          </p:cNvSpPr>
          <p:nvPr/>
        </p:nvSpPr>
        <p:spPr bwMode="auto">
          <a:xfrm>
            <a:off x="5976938" y="3941763"/>
            <a:ext cx="155575" cy="93662"/>
          </a:xfrm>
          <a:custGeom>
            <a:avLst/>
            <a:gdLst>
              <a:gd name="T0" fmla="*/ 0 w 59"/>
              <a:gd name="T1" fmla="*/ 46 h 46"/>
              <a:gd name="T2" fmla="*/ 59 w 59"/>
              <a:gd name="T3" fmla="*/ 46 h 46"/>
              <a:gd name="T4" fmla="*/ 29 w 59"/>
              <a:gd name="T5" fmla="*/ 0 h 46"/>
              <a:gd name="T6" fmla="*/ 0 w 59"/>
              <a:gd name="T7" fmla="*/ 46 h 46"/>
              <a:gd name="T8" fmla="*/ 0 60000 65536"/>
              <a:gd name="T9" fmla="*/ 0 60000 65536"/>
              <a:gd name="T10" fmla="*/ 0 60000 65536"/>
              <a:gd name="T11" fmla="*/ 0 60000 65536"/>
              <a:gd name="T12" fmla="*/ 0 w 59"/>
              <a:gd name="T13" fmla="*/ 0 h 46"/>
              <a:gd name="T14" fmla="*/ 59 w 59"/>
              <a:gd name="T15" fmla="*/ 46 h 46"/>
            </a:gdLst>
            <a:ahLst/>
            <a:cxnLst>
              <a:cxn ang="T8">
                <a:pos x="T0" y="T1"/>
              </a:cxn>
              <a:cxn ang="T9">
                <a:pos x="T2" y="T3"/>
              </a:cxn>
              <a:cxn ang="T10">
                <a:pos x="T4" y="T5"/>
              </a:cxn>
              <a:cxn ang="T11">
                <a:pos x="T6" y="T7"/>
              </a:cxn>
            </a:cxnLst>
            <a:rect l="T12" t="T13" r="T14" b="T15"/>
            <a:pathLst>
              <a:path w="59" h="46">
                <a:moveTo>
                  <a:pt x="0" y="46"/>
                </a:moveTo>
                <a:lnTo>
                  <a:pt x="59" y="46"/>
                </a:lnTo>
                <a:lnTo>
                  <a:pt x="29" y="0"/>
                </a:lnTo>
                <a:lnTo>
                  <a:pt x="0" y="46"/>
                </a:lnTo>
                <a:close/>
              </a:path>
            </a:pathLst>
          </a:custGeom>
          <a:solidFill>
            <a:srgbClr val="000000"/>
          </a:solidFill>
          <a:ln w="0">
            <a:solidFill>
              <a:srgbClr val="000000"/>
            </a:solidFill>
            <a:round/>
            <a:headEnd/>
            <a:tailEnd/>
          </a:ln>
        </p:spPr>
        <p:txBody>
          <a:bodyPr/>
          <a:lstStyle/>
          <a:p>
            <a:endParaRPr lang="en-US"/>
          </a:p>
        </p:txBody>
      </p:sp>
      <p:sp>
        <p:nvSpPr>
          <p:cNvPr id="21554" name="Freeform 105"/>
          <p:cNvSpPr>
            <a:spLocks/>
          </p:cNvSpPr>
          <p:nvPr/>
        </p:nvSpPr>
        <p:spPr bwMode="auto">
          <a:xfrm>
            <a:off x="6192838" y="3941763"/>
            <a:ext cx="153987" cy="93662"/>
          </a:xfrm>
          <a:custGeom>
            <a:avLst/>
            <a:gdLst>
              <a:gd name="T0" fmla="*/ 0 w 58"/>
              <a:gd name="T1" fmla="*/ 46 h 46"/>
              <a:gd name="T2" fmla="*/ 58 w 58"/>
              <a:gd name="T3" fmla="*/ 46 h 46"/>
              <a:gd name="T4" fmla="*/ 29 w 58"/>
              <a:gd name="T5" fmla="*/ 0 h 46"/>
              <a:gd name="T6" fmla="*/ 0 w 58"/>
              <a:gd name="T7" fmla="*/ 46 h 46"/>
              <a:gd name="T8" fmla="*/ 0 60000 65536"/>
              <a:gd name="T9" fmla="*/ 0 60000 65536"/>
              <a:gd name="T10" fmla="*/ 0 60000 65536"/>
              <a:gd name="T11" fmla="*/ 0 60000 65536"/>
              <a:gd name="T12" fmla="*/ 0 w 58"/>
              <a:gd name="T13" fmla="*/ 0 h 46"/>
              <a:gd name="T14" fmla="*/ 58 w 58"/>
              <a:gd name="T15" fmla="*/ 46 h 46"/>
            </a:gdLst>
            <a:ahLst/>
            <a:cxnLst>
              <a:cxn ang="T8">
                <a:pos x="T0" y="T1"/>
              </a:cxn>
              <a:cxn ang="T9">
                <a:pos x="T2" y="T3"/>
              </a:cxn>
              <a:cxn ang="T10">
                <a:pos x="T4" y="T5"/>
              </a:cxn>
              <a:cxn ang="T11">
                <a:pos x="T6" y="T7"/>
              </a:cxn>
            </a:cxnLst>
            <a:rect l="T12" t="T13" r="T14" b="T15"/>
            <a:pathLst>
              <a:path w="58" h="46">
                <a:moveTo>
                  <a:pt x="0" y="46"/>
                </a:moveTo>
                <a:lnTo>
                  <a:pt x="58" y="46"/>
                </a:lnTo>
                <a:lnTo>
                  <a:pt x="29" y="0"/>
                </a:lnTo>
                <a:lnTo>
                  <a:pt x="0" y="46"/>
                </a:lnTo>
                <a:close/>
              </a:path>
            </a:pathLst>
          </a:custGeom>
          <a:solidFill>
            <a:srgbClr val="000000"/>
          </a:solidFill>
          <a:ln w="0">
            <a:solidFill>
              <a:srgbClr val="000000"/>
            </a:solidFill>
            <a:round/>
            <a:headEnd/>
            <a:tailEnd/>
          </a:ln>
        </p:spPr>
        <p:txBody>
          <a:bodyPr/>
          <a:lstStyle/>
          <a:p>
            <a:endParaRPr lang="en-US"/>
          </a:p>
        </p:txBody>
      </p:sp>
      <p:sp>
        <p:nvSpPr>
          <p:cNvPr id="21555" name="Line 106"/>
          <p:cNvSpPr>
            <a:spLocks noChangeShapeType="1"/>
          </p:cNvSpPr>
          <p:nvPr/>
        </p:nvSpPr>
        <p:spPr bwMode="auto">
          <a:xfrm flipV="1">
            <a:off x="6053138" y="4000500"/>
            <a:ext cx="3175" cy="914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56" name="Line 107"/>
          <p:cNvSpPr>
            <a:spLocks noChangeShapeType="1"/>
          </p:cNvSpPr>
          <p:nvPr/>
        </p:nvSpPr>
        <p:spPr bwMode="auto">
          <a:xfrm flipV="1">
            <a:off x="6269038" y="4000500"/>
            <a:ext cx="3175" cy="914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1557" name="Rectangle 108"/>
          <p:cNvSpPr>
            <a:spLocks noChangeArrowheads="1"/>
          </p:cNvSpPr>
          <p:nvPr/>
        </p:nvSpPr>
        <p:spPr bwMode="auto">
          <a:xfrm>
            <a:off x="5638800" y="3276600"/>
            <a:ext cx="12827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200">
                <a:solidFill>
                  <a:srgbClr val="000000"/>
                </a:solidFill>
              </a:rPr>
              <a:t>Frequency Domain</a:t>
            </a:r>
            <a:endParaRPr lang="en-GB" sz="1200"/>
          </a:p>
        </p:txBody>
      </p:sp>
      <p:sp>
        <p:nvSpPr>
          <p:cNvPr id="21558" name="Rectangle 152"/>
          <p:cNvSpPr>
            <a:spLocks noChangeArrowheads="1"/>
          </p:cNvSpPr>
          <p:nvPr/>
        </p:nvSpPr>
        <p:spPr bwMode="auto">
          <a:xfrm>
            <a:off x="5943600" y="5257800"/>
            <a:ext cx="3698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f(KHz)</a:t>
            </a:r>
            <a:endParaRPr lang="en-GB">
              <a:latin typeface="Times New Roman" pitchFamily="18" charset="0"/>
            </a:endParaRPr>
          </a:p>
        </p:txBody>
      </p:sp>
      <p:pic>
        <p:nvPicPr>
          <p:cNvPr id="2" name="59006409">
            <a:hlinkClick r:id="" action="ppaction://media"/>
            <a:extLst>
              <a:ext uri="{FF2B5EF4-FFF2-40B4-BE49-F238E27FC236}">
                <a16:creationId xmlns:a16="http://schemas.microsoft.com/office/drawing/2014/main" id="{99FBD7E3-5C56-4CFD-9633-E245822CF9A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80425" y="6237288"/>
            <a:ext cx="487363"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279879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en-GB" sz="4000" dirty="0">
                <a:solidFill>
                  <a:schemeClr val="bg2">
                    <a:lumMod val="25000"/>
                  </a:schemeClr>
                </a:solidFill>
                <a:latin typeface="Times New Roman" panose="02020603050405020304" pitchFamily="18" charset="0"/>
                <a:cs typeface="Times New Roman" panose="02020603050405020304" pitchFamily="18" charset="0"/>
              </a:rPr>
              <a:t>Sampling</a:t>
            </a:r>
            <a:r>
              <a:rPr lang="en-GB" sz="4000" dirty="0">
                <a:latin typeface="Times New Roman" panose="02020603050405020304" pitchFamily="18" charset="0"/>
                <a:cs typeface="Times New Roman" panose="02020603050405020304" pitchFamily="18" charset="0"/>
              </a:rPr>
              <a:t> in frequency domain</a:t>
            </a:r>
          </a:p>
        </p:txBody>
      </p:sp>
      <p:sp>
        <p:nvSpPr>
          <p:cNvPr id="2053" name="Rectangle 3"/>
          <p:cNvSpPr>
            <a:spLocks noGrp="1" noChangeArrowheads="1"/>
          </p:cNvSpPr>
          <p:nvPr>
            <p:ph type="body" idx="1"/>
          </p:nvPr>
        </p:nvSpPr>
        <p:spPr>
          <a:xfrm>
            <a:off x="457200" y="1600200"/>
            <a:ext cx="8229600" cy="973138"/>
          </a:xfrm>
        </p:spPr>
        <p:txBody>
          <a:bodyPr/>
          <a:lstStyle/>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What happens to the spectrum when this sine wave is sampled</a:t>
            </a:r>
            <a:r>
              <a:rPr lang="en-US" dirty="0">
                <a:solidFill>
                  <a:schemeClr val="accent1">
                    <a:lumMod val="75000"/>
                  </a:schemeClr>
                </a:solidFill>
                <a:latin typeface="Times New Roman" panose="02020603050405020304" pitchFamily="18" charset="0"/>
                <a:cs typeface="Times New Roman" panose="02020603050405020304" pitchFamily="18" charset="0"/>
              </a:rPr>
              <a:t> at 8 kHz</a:t>
            </a:r>
            <a:r>
              <a:rPr lang="en-GB" dirty="0">
                <a:solidFill>
                  <a:schemeClr val="accent1">
                    <a:lumMod val="75000"/>
                  </a:schemeClr>
                </a:solidFill>
                <a:latin typeface="Times New Roman" panose="02020603050405020304" pitchFamily="18" charset="0"/>
                <a:cs typeface="Times New Roman" panose="02020603050405020304" pitchFamily="18" charset="0"/>
              </a:rPr>
              <a:t>? </a:t>
            </a:r>
          </a:p>
        </p:txBody>
      </p:sp>
      <p:sp>
        <p:nvSpPr>
          <p:cNvPr id="2054" name="Rectangle 5"/>
          <p:cNvSpPr>
            <a:spLocks noChangeArrowheads="1"/>
          </p:cNvSpPr>
          <p:nvPr/>
        </p:nvSpPr>
        <p:spPr bwMode="auto">
          <a:xfrm>
            <a:off x="2152650" y="1704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graphicFrame>
        <p:nvGraphicFramePr>
          <p:cNvPr id="2050" name="Object 4"/>
          <p:cNvGraphicFramePr>
            <a:graphicFrameLocks noChangeAspect="1"/>
          </p:cNvGraphicFramePr>
          <p:nvPr/>
        </p:nvGraphicFramePr>
        <p:xfrm>
          <a:off x="611188" y="2709863"/>
          <a:ext cx="7993062" cy="3382962"/>
        </p:xfrm>
        <a:graphic>
          <a:graphicData uri="http://schemas.openxmlformats.org/presentationml/2006/ole">
            <mc:AlternateContent xmlns:mc="http://schemas.openxmlformats.org/markup-compatibility/2006">
              <mc:Choice xmlns:v="urn:schemas-microsoft-com:vml" Requires="v">
                <p:oleObj spid="_x0000_s31842" name="Picture" r:id="rId7" imgW="4124160" imgH="1952640" progId="Word.Picture.8">
                  <p:embed/>
                </p:oleObj>
              </mc:Choice>
              <mc:Fallback>
                <p:oleObj name="Picture" r:id="rId7" imgW="4124160" imgH="1952640" progId="Word.Picture.8">
                  <p:embed/>
                  <p:pic>
                    <p:nvPicPr>
                      <p:cNvPr id="205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2709863"/>
                        <a:ext cx="7993062" cy="3382962"/>
                      </a:xfrm>
                      <a:prstGeom prst="rect">
                        <a:avLst/>
                      </a:prstGeom>
                      <a:noFill/>
                    </p:spPr>
                  </p:pic>
                </p:oleObj>
              </mc:Fallback>
            </mc:AlternateContent>
          </a:graphicData>
        </a:graphic>
      </p:graphicFrame>
      <p:sp>
        <p:nvSpPr>
          <p:cNvPr id="2055" name="Text Box 6"/>
          <p:cNvSpPr txBox="1">
            <a:spLocks noChangeArrowheads="1"/>
          </p:cNvSpPr>
          <p:nvPr/>
        </p:nvSpPr>
        <p:spPr bwMode="auto">
          <a:xfrm>
            <a:off x="7740650" y="4292600"/>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a:t>….</a:t>
            </a:r>
          </a:p>
        </p:txBody>
      </p:sp>
      <p:sp>
        <p:nvSpPr>
          <p:cNvPr id="2056" name="Text Box 7"/>
          <p:cNvSpPr txBox="1">
            <a:spLocks noChangeArrowheads="1"/>
          </p:cNvSpPr>
          <p:nvPr/>
        </p:nvSpPr>
        <p:spPr bwMode="auto">
          <a:xfrm>
            <a:off x="4716463" y="4365625"/>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a:t>….</a:t>
            </a:r>
          </a:p>
        </p:txBody>
      </p:sp>
      <p:sp>
        <p:nvSpPr>
          <p:cNvPr id="52232" name="Text Box 8"/>
          <p:cNvSpPr txBox="1">
            <a:spLocks noChangeArrowheads="1"/>
          </p:cNvSpPr>
          <p:nvPr/>
        </p:nvSpPr>
        <p:spPr bwMode="auto">
          <a:xfrm>
            <a:off x="3851275" y="6400800"/>
            <a:ext cx="280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dirty="0">
                <a:solidFill>
                  <a:schemeClr val="accent1">
                    <a:lumMod val="75000"/>
                  </a:schemeClr>
                </a:solidFill>
                <a:latin typeface="Times New Roman" panose="02020603050405020304" pitchFamily="18" charset="0"/>
                <a:cs typeface="Times New Roman" panose="02020603050405020304" pitchFamily="18" charset="0"/>
              </a:rPr>
              <a:t>Replica at 8kHz</a:t>
            </a:r>
          </a:p>
        </p:txBody>
      </p:sp>
      <p:sp>
        <p:nvSpPr>
          <p:cNvPr id="52233" name="Line 9"/>
          <p:cNvSpPr>
            <a:spLocks noChangeShapeType="1"/>
          </p:cNvSpPr>
          <p:nvPr/>
        </p:nvSpPr>
        <p:spPr bwMode="auto">
          <a:xfrm flipV="1">
            <a:off x="6175877" y="5574507"/>
            <a:ext cx="1152525" cy="100806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2059" name="Text Box 10"/>
          <p:cNvSpPr txBox="1">
            <a:spLocks noChangeArrowheads="1"/>
          </p:cNvSpPr>
          <p:nvPr/>
        </p:nvSpPr>
        <p:spPr bwMode="auto">
          <a:xfrm>
            <a:off x="6372225" y="6453188"/>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endParaRPr lang="en-US"/>
          </a:p>
        </p:txBody>
      </p:sp>
      <p:sp>
        <p:nvSpPr>
          <p:cNvPr id="52235" name="Text Box 11"/>
          <p:cNvSpPr txBox="1">
            <a:spLocks noChangeArrowheads="1"/>
          </p:cNvSpPr>
          <p:nvPr/>
        </p:nvSpPr>
        <p:spPr bwMode="auto">
          <a:xfrm>
            <a:off x="6227763" y="6400800"/>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dirty="0">
                <a:solidFill>
                  <a:schemeClr val="accent1">
                    <a:lumMod val="75000"/>
                  </a:schemeClr>
                </a:solidFill>
                <a:latin typeface="Times New Roman" panose="02020603050405020304" pitchFamily="18" charset="0"/>
                <a:cs typeface="Times New Roman" panose="02020603050405020304" pitchFamily="18" charset="0"/>
              </a:rPr>
              <a:t>,16kHz, …</a:t>
            </a:r>
          </a:p>
        </p:txBody>
      </p:sp>
      <p:sp>
        <p:nvSpPr>
          <p:cNvPr id="52236" name="Line 12"/>
          <p:cNvSpPr>
            <a:spLocks noChangeShapeType="1"/>
          </p:cNvSpPr>
          <p:nvPr/>
        </p:nvSpPr>
        <p:spPr bwMode="auto">
          <a:xfrm flipV="1">
            <a:off x="7092950" y="5300663"/>
            <a:ext cx="1295400" cy="1152525"/>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pic>
        <p:nvPicPr>
          <p:cNvPr id="2" name="59006416">
            <a:hlinkClick r:id="" action="ppaction://media"/>
            <a:extLst>
              <a:ext uri="{FF2B5EF4-FFF2-40B4-BE49-F238E27FC236}">
                <a16:creationId xmlns:a16="http://schemas.microsoft.com/office/drawing/2014/main" id="{43D61AB3-D5E4-45ED-8DA9-A711071F67F9}"/>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70888" y="6224588"/>
            <a:ext cx="487362" cy="487362"/>
          </a:xfrm>
          <a:prstGeom prst="rect">
            <a:avLst/>
          </a:prstGeom>
        </p:spPr>
      </p:pic>
      <p:sp>
        <p:nvSpPr>
          <p:cNvPr id="3" name="Footer Placeholder 2"/>
          <p:cNvSpPr>
            <a:spLocks noGrp="1"/>
          </p:cNvSpPr>
          <p:nvPr>
            <p:ph type="ftr" sz="quarter" idx="11"/>
          </p:nvPr>
        </p:nvSpPr>
        <p:spPr>
          <a:xfrm>
            <a:off x="619376" y="6131719"/>
            <a:ext cx="5421313" cy="365125"/>
          </a:xfrm>
        </p:spPr>
        <p:txBody>
          <a:bodyPr/>
          <a:lstStyle/>
          <a:p>
            <a:pPr>
              <a:defRPr/>
            </a:pPr>
            <a:r>
              <a:rPr lang="en-GB" dirty="0" smtClean="0"/>
              <a:t>Official (Open), Non-sensitive</a:t>
            </a:r>
            <a:endParaRPr lang="en-GB" dirty="0"/>
          </a:p>
        </p:txBody>
      </p:sp>
    </p:spTree>
    <p:custDataLst>
      <p:tags r:id="rId2"/>
    </p:custDataLst>
    <p:extLst>
      <p:ext uri="{BB962C8B-B14F-4D97-AF65-F5344CB8AC3E}">
        <p14:creationId xmlns:p14="http://schemas.microsoft.com/office/powerpoint/2010/main" val="4131370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32"/>
                                        </p:tgtEl>
                                        <p:attrNameLst>
                                          <p:attrName>style.visibility</p:attrName>
                                        </p:attrNameLst>
                                      </p:cBhvr>
                                      <p:to>
                                        <p:strVal val="visible"/>
                                      </p:to>
                                    </p:set>
                                    <p:animEffect transition="in" filter="wipe(left)">
                                      <p:cBhvr>
                                        <p:cTn id="7" dur="500"/>
                                        <p:tgtEl>
                                          <p:spTgt spid="5223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2233"/>
                                        </p:tgtEl>
                                        <p:attrNameLst>
                                          <p:attrName>style.visibility</p:attrName>
                                        </p:attrNameLst>
                                      </p:cBhvr>
                                      <p:to>
                                        <p:strVal val="visible"/>
                                      </p:to>
                                    </p:set>
                                    <p:animEffect transition="in" filter="wipe(down)">
                                      <p:cBhvr>
                                        <p:cTn id="11" dur="500"/>
                                        <p:tgtEl>
                                          <p:spTgt spid="52233"/>
                                        </p:tgtEl>
                                      </p:cBhvr>
                                    </p:animEffect>
                                  </p:childTnLst>
                                </p:cTn>
                              </p:par>
                            </p:childTnLst>
                          </p:cTn>
                        </p:par>
                        <p:par>
                          <p:cTn id="12" fill="hold" nodeType="afterGroup">
                            <p:stCondLst>
                              <p:cond delay="1000"/>
                            </p:stCondLst>
                            <p:childTnLst>
                              <p:par>
                                <p:cTn id="13" presetID="10" presetClass="exit" presetSubtype="0" fill="hold" grpId="1" nodeType="afterEffect">
                                  <p:stCondLst>
                                    <p:cond delay="0"/>
                                  </p:stCondLst>
                                  <p:childTnLst>
                                    <p:animEffect transition="out" filter="fade">
                                      <p:cBhvr>
                                        <p:cTn id="14" dur="2000"/>
                                        <p:tgtEl>
                                          <p:spTgt spid="52233"/>
                                        </p:tgtEl>
                                      </p:cBhvr>
                                    </p:animEffect>
                                    <p:set>
                                      <p:cBhvr>
                                        <p:cTn id="15" dur="1" fill="hold">
                                          <p:stCondLst>
                                            <p:cond delay="1999"/>
                                          </p:stCondLst>
                                        </p:cTn>
                                        <p:tgtEl>
                                          <p:spTgt spid="52233"/>
                                        </p:tgtEl>
                                        <p:attrNameLst>
                                          <p:attrName>style.visibility</p:attrName>
                                        </p:attrNameLst>
                                      </p:cBhvr>
                                      <p:to>
                                        <p:strVal val="hidden"/>
                                      </p:to>
                                    </p:set>
                                  </p:childTnLst>
                                </p:cTn>
                              </p:par>
                            </p:childTnLst>
                          </p:cTn>
                        </p:par>
                        <p:par>
                          <p:cTn id="16" fill="hold" nodeType="afterGroup">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2235"/>
                                        </p:tgtEl>
                                        <p:attrNameLst>
                                          <p:attrName>style.visibility</p:attrName>
                                        </p:attrNameLst>
                                      </p:cBhvr>
                                      <p:to>
                                        <p:strVal val="visible"/>
                                      </p:to>
                                    </p:set>
                                    <p:animEffect transition="in" filter="wipe(left)">
                                      <p:cBhvr>
                                        <p:cTn id="19" dur="500"/>
                                        <p:tgtEl>
                                          <p:spTgt spid="52235"/>
                                        </p:tgtEl>
                                      </p:cBhvr>
                                    </p:animEffect>
                                  </p:childTnLst>
                                </p:cTn>
                              </p:par>
                            </p:childTnLst>
                          </p:cTn>
                        </p:par>
                        <p:par>
                          <p:cTn id="20" fill="hold" nodeType="afterGroup">
                            <p:stCondLst>
                              <p:cond delay="3500"/>
                            </p:stCondLst>
                            <p:childTnLst>
                              <p:par>
                                <p:cTn id="21" presetID="22" presetClass="entr" presetSubtype="4" fill="hold" grpId="0" nodeType="afterEffect">
                                  <p:stCondLst>
                                    <p:cond delay="0"/>
                                  </p:stCondLst>
                                  <p:childTnLst>
                                    <p:set>
                                      <p:cBhvr>
                                        <p:cTn id="22" dur="1" fill="hold">
                                          <p:stCondLst>
                                            <p:cond delay="0"/>
                                          </p:stCondLst>
                                        </p:cTn>
                                        <p:tgtEl>
                                          <p:spTgt spid="52236"/>
                                        </p:tgtEl>
                                        <p:attrNameLst>
                                          <p:attrName>style.visibility</p:attrName>
                                        </p:attrNameLst>
                                      </p:cBhvr>
                                      <p:to>
                                        <p:strVal val="visible"/>
                                      </p:to>
                                    </p:set>
                                    <p:animEffect transition="in" filter="wipe(down)">
                                      <p:cBhvr>
                                        <p:cTn id="23" dur="500"/>
                                        <p:tgtEl>
                                          <p:spTgt spid="5223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378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fill="hold" display="0">
                  <p:stCondLst>
                    <p:cond delay="indefinite"/>
                  </p:stCondLst>
                  <p:endCondLst>
                    <p:cond evt="onStopAudio" delay="0">
                      <p:tgtEl>
                        <p:sldTgt/>
                      </p:tgtEl>
                    </p:cond>
                  </p:endCondLst>
                </p:cTn>
                <p:tgtEl>
                  <p:spTgt spid="2"/>
                </p:tgtEl>
              </p:cMediaNode>
            </p:audio>
          </p:childTnLst>
        </p:cTn>
      </p:par>
    </p:tnLst>
    <p:bldLst>
      <p:bldP spid="52232" grpId="0"/>
      <p:bldP spid="52233" grpId="0" animBg="1"/>
      <p:bldP spid="52233" grpId="1" animBg="1"/>
      <p:bldP spid="52235" grpId="0"/>
      <p:bldP spid="522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GB" dirty="0">
                <a:latin typeface="Times New Roman" panose="02020603050405020304" pitchFamily="18" charset="0"/>
                <a:cs typeface="Times New Roman" panose="02020603050405020304" pitchFamily="18" charset="0"/>
              </a:rPr>
              <a:t>Sampling in frequency domain</a:t>
            </a:r>
          </a:p>
        </p:txBody>
      </p:sp>
      <p:sp>
        <p:nvSpPr>
          <p:cNvPr id="3078" name="Rectangle 3"/>
          <p:cNvSpPr>
            <a:spLocks noGrp="1" noChangeArrowheads="1"/>
          </p:cNvSpPr>
          <p:nvPr>
            <p:ph type="body" idx="1"/>
          </p:nvPr>
        </p:nvSpPr>
        <p:spPr>
          <a:xfrm>
            <a:off x="457200" y="1600200"/>
            <a:ext cx="8229600" cy="1949450"/>
          </a:xfrm>
          <a:solidFill>
            <a:schemeClr val="bg1"/>
          </a:solidFill>
        </p:spPr>
        <p:txBody>
          <a:bodyPr/>
          <a:lstStyle/>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To recover original spectrum, sampled signal is sent through an ideal LPF. </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eaLnBrk="1" hangingPunct="1"/>
            <a:r>
              <a:rPr lang="en-US" dirty="0">
                <a:solidFill>
                  <a:schemeClr val="accent1">
                    <a:lumMod val="75000"/>
                  </a:schemeClr>
                </a:solidFill>
                <a:latin typeface="Times New Roman" panose="02020603050405020304" pitchFamily="18" charset="0"/>
                <a:cs typeface="Times New Roman" panose="02020603050405020304" pitchFamily="18" charset="0"/>
              </a:rPr>
              <a:t>The</a:t>
            </a:r>
            <a:r>
              <a:rPr lang="en-GB" dirty="0">
                <a:solidFill>
                  <a:schemeClr val="accent1">
                    <a:lumMod val="75000"/>
                  </a:schemeClr>
                </a:solidFill>
                <a:latin typeface="Times New Roman" panose="02020603050405020304" pitchFamily="18" charset="0"/>
                <a:cs typeface="Times New Roman" panose="02020603050405020304" pitchFamily="18" charset="0"/>
              </a:rPr>
              <a:t> cut</a:t>
            </a:r>
            <a:r>
              <a:rPr lang="en-US" dirty="0">
                <a:solidFill>
                  <a:schemeClr val="accent1">
                    <a:lumMod val="75000"/>
                  </a:schemeClr>
                </a:solidFill>
                <a:latin typeface="Times New Roman" panose="02020603050405020304" pitchFamily="18" charset="0"/>
                <a:cs typeface="Times New Roman" panose="02020603050405020304" pitchFamily="18" charset="0"/>
              </a:rPr>
              <a:t>-</a:t>
            </a:r>
            <a:r>
              <a:rPr lang="en-GB" dirty="0">
                <a:solidFill>
                  <a:schemeClr val="accent1">
                    <a:lumMod val="75000"/>
                  </a:schemeClr>
                </a:solidFill>
                <a:latin typeface="Times New Roman" panose="02020603050405020304" pitchFamily="18" charset="0"/>
                <a:cs typeface="Times New Roman" panose="02020603050405020304" pitchFamily="18" charset="0"/>
              </a:rPr>
              <a:t>off frequency </a:t>
            </a:r>
            <a:r>
              <a:rPr lang="en-US" dirty="0">
                <a:solidFill>
                  <a:schemeClr val="accent1">
                    <a:lumMod val="75000"/>
                  </a:schemeClr>
                </a:solidFill>
                <a:latin typeface="Times New Roman" panose="02020603050405020304" pitchFamily="18" charset="0"/>
                <a:cs typeface="Times New Roman" panose="02020603050405020304" pitchFamily="18" charset="0"/>
              </a:rPr>
              <a:t>of the filter is chosen to be</a:t>
            </a:r>
            <a:r>
              <a:rPr lang="en-GB" dirty="0">
                <a:solidFill>
                  <a:schemeClr val="accent1">
                    <a:lumMod val="75000"/>
                  </a:schemeClr>
                </a:solidFill>
                <a:latin typeface="Times New Roman" panose="02020603050405020304" pitchFamily="18" charset="0"/>
                <a:cs typeface="Times New Roman" panose="02020603050405020304" pitchFamily="18" charset="0"/>
              </a:rPr>
              <a:t> half the sampling frequency</a:t>
            </a:r>
            <a:r>
              <a:rPr lang="en-US" dirty="0">
                <a:solidFill>
                  <a:schemeClr val="accent1">
                    <a:lumMod val="75000"/>
                  </a:schemeClr>
                </a:solidFill>
                <a:latin typeface="Times New Roman" panose="02020603050405020304" pitchFamily="18" charset="0"/>
                <a:cs typeface="Times New Roman" panose="02020603050405020304" pitchFamily="18" charset="0"/>
              </a:rPr>
              <a:t>.</a:t>
            </a:r>
            <a:endParaRPr lang="en-GB" dirty="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139264" name="Object 2048"/>
          <p:cNvGraphicFramePr>
            <a:graphicFrameLocks noChangeAspect="1"/>
          </p:cNvGraphicFramePr>
          <p:nvPr/>
        </p:nvGraphicFramePr>
        <p:xfrm>
          <a:off x="900113" y="4437063"/>
          <a:ext cx="2789237" cy="1814512"/>
        </p:xfrm>
        <a:graphic>
          <a:graphicData uri="http://schemas.openxmlformats.org/presentationml/2006/ole">
            <mc:AlternateContent xmlns:mc="http://schemas.openxmlformats.org/markup-compatibility/2006">
              <mc:Choice xmlns:v="urn:schemas-microsoft-com:vml" Requires="v">
                <p:oleObj spid="_x0000_s32962" name="Picture" r:id="rId7" imgW="2002680" imgH="1303200" progId="Word.Picture.8">
                  <p:embed/>
                </p:oleObj>
              </mc:Choice>
              <mc:Fallback>
                <p:oleObj name="Picture" r:id="rId7" imgW="2002680" imgH="1303200" progId="Word.Picture.8">
                  <p:embed/>
                  <p:pic>
                    <p:nvPicPr>
                      <p:cNvPr id="139264" name="Object 20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4437063"/>
                        <a:ext cx="2789237" cy="181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0"/>
          <p:cNvGrpSpPr>
            <a:grpSpLocks/>
          </p:cNvGrpSpPr>
          <p:nvPr/>
        </p:nvGrpSpPr>
        <p:grpSpPr bwMode="auto">
          <a:xfrm>
            <a:off x="3835400" y="4941888"/>
            <a:ext cx="1295400" cy="485775"/>
            <a:chOff x="2416" y="3113"/>
            <a:chExt cx="816" cy="306"/>
          </a:xfrm>
        </p:grpSpPr>
        <p:sp>
          <p:nvSpPr>
            <p:cNvPr id="3083" name="Text Box 6"/>
            <p:cNvSpPr txBox="1">
              <a:spLocks noChangeArrowheads="1"/>
            </p:cNvSpPr>
            <p:nvPr/>
          </p:nvSpPr>
          <p:spPr bwMode="auto">
            <a:xfrm>
              <a:off x="2608" y="3113"/>
              <a:ext cx="480" cy="306"/>
            </a:xfrm>
            <a:prstGeom prst="rect">
              <a:avLst/>
            </a:prstGeom>
            <a:solidFill>
              <a:srgbClr val="FFFF00"/>
            </a:solidFill>
            <a:ln w="28575">
              <a:solidFill>
                <a:srgbClr val="FF9900"/>
              </a:solidFill>
              <a:miter lim="800000"/>
              <a:headEnd/>
              <a:tailEnd/>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r>
                <a:rPr lang="en-US">
                  <a:latin typeface="Times New Roman" pitchFamily="18" charset="0"/>
                </a:rPr>
                <a:t>LPF</a:t>
              </a:r>
              <a:endParaRPr lang="en-GB">
                <a:latin typeface="Times New Roman" pitchFamily="18" charset="0"/>
              </a:endParaRPr>
            </a:p>
          </p:txBody>
        </p:sp>
        <p:sp>
          <p:nvSpPr>
            <p:cNvPr id="3084" name="Line 7"/>
            <p:cNvSpPr>
              <a:spLocks noChangeShapeType="1"/>
            </p:cNvSpPr>
            <p:nvPr/>
          </p:nvSpPr>
          <p:spPr bwMode="auto">
            <a:xfrm>
              <a:off x="2416" y="3257"/>
              <a:ext cx="192" cy="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3085" name="Line 8"/>
            <p:cNvSpPr>
              <a:spLocks noChangeShapeType="1"/>
            </p:cNvSpPr>
            <p:nvPr/>
          </p:nvSpPr>
          <p:spPr bwMode="auto">
            <a:xfrm>
              <a:off x="3088" y="3257"/>
              <a:ext cx="144" cy="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grpSp>
      <p:graphicFrame>
        <p:nvGraphicFramePr>
          <p:cNvPr id="139265" name="Object 2049"/>
          <p:cNvGraphicFramePr>
            <a:graphicFrameLocks noChangeAspect="1"/>
          </p:cNvGraphicFramePr>
          <p:nvPr/>
        </p:nvGraphicFramePr>
        <p:xfrm>
          <a:off x="5292725" y="4508500"/>
          <a:ext cx="2941638" cy="1728788"/>
        </p:xfrm>
        <a:graphic>
          <a:graphicData uri="http://schemas.openxmlformats.org/presentationml/2006/ole">
            <mc:AlternateContent xmlns:mc="http://schemas.openxmlformats.org/markup-compatibility/2006">
              <mc:Choice xmlns:v="urn:schemas-microsoft-com:vml" Requires="v">
                <p:oleObj spid="_x0000_s32963" name="Picture" r:id="rId9" imgW="2009880" imgH="1181160" progId="Word.Picture.8">
                  <p:embed/>
                </p:oleObj>
              </mc:Choice>
              <mc:Fallback>
                <p:oleObj name="Picture" r:id="rId9" imgW="2009880" imgH="1181160" progId="Word.Picture.8">
                  <p:embed/>
                  <p:pic>
                    <p:nvPicPr>
                      <p:cNvPr id="139265" name="Object 20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725" y="4508500"/>
                        <a:ext cx="2941638" cy="172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4" name="Rectangle 12"/>
          <p:cNvSpPr>
            <a:spLocks noChangeArrowheads="1"/>
          </p:cNvSpPr>
          <p:nvPr/>
        </p:nvSpPr>
        <p:spPr bwMode="auto">
          <a:xfrm>
            <a:off x="1942307" y="4292017"/>
            <a:ext cx="1008062" cy="1657350"/>
          </a:xfrm>
          <a:prstGeom prst="rect">
            <a:avLst/>
          </a:prstGeom>
          <a:noFill/>
          <a:ln w="57150">
            <a:solidFill>
              <a:schemeClr val="accent4">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85" name="Text Box 13"/>
          <p:cNvSpPr txBox="1">
            <a:spLocks noChangeArrowheads="1"/>
          </p:cNvSpPr>
          <p:nvPr/>
        </p:nvSpPr>
        <p:spPr bwMode="auto">
          <a:xfrm>
            <a:off x="4061159" y="5921125"/>
            <a:ext cx="2376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dirty="0">
                <a:solidFill>
                  <a:schemeClr val="accent1">
                    <a:lumMod val="75000"/>
                  </a:schemeClr>
                </a:solidFill>
                <a:latin typeface="Times New Roman" panose="02020603050405020304" pitchFamily="18" charset="0"/>
                <a:cs typeface="Times New Roman" panose="02020603050405020304" pitchFamily="18" charset="0"/>
              </a:rPr>
              <a:t>Original signal</a:t>
            </a:r>
          </a:p>
        </p:txBody>
      </p:sp>
      <p:sp>
        <p:nvSpPr>
          <p:cNvPr id="54286" name="Line 14"/>
          <p:cNvSpPr>
            <a:spLocks noChangeShapeType="1"/>
          </p:cNvSpPr>
          <p:nvPr/>
        </p:nvSpPr>
        <p:spPr bwMode="auto">
          <a:xfrm flipH="1" flipV="1">
            <a:off x="3059112" y="6021388"/>
            <a:ext cx="936823" cy="36514"/>
          </a:xfrm>
          <a:prstGeom prst="line">
            <a:avLst/>
          </a:prstGeom>
          <a:noFill/>
          <a:ln w="38100">
            <a:solidFill>
              <a:schemeClr val="accent4">
                <a:lumMod val="75000"/>
              </a:schemeClr>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pic>
        <p:nvPicPr>
          <p:cNvPr id="3" name="59006422">
            <a:hlinkClick r:id="" action="ppaction://media"/>
            <a:extLst>
              <a:ext uri="{FF2B5EF4-FFF2-40B4-BE49-F238E27FC236}">
                <a16:creationId xmlns:a16="http://schemas.microsoft.com/office/drawing/2014/main" id="{467F2294-A8E2-4136-8739-AF04AD6F7210}"/>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418513" y="6297613"/>
            <a:ext cx="487362" cy="487362"/>
          </a:xfrm>
          <a:prstGeom prst="rect">
            <a:avLst/>
          </a:prstGeom>
        </p:spPr>
      </p:pic>
      <p:sp>
        <p:nvSpPr>
          <p:cNvPr id="4" name="Footer Placeholder 3"/>
          <p:cNvSpPr>
            <a:spLocks noGrp="1"/>
          </p:cNvSpPr>
          <p:nvPr>
            <p:ph type="ftr" sz="quarter" idx="11"/>
          </p:nvPr>
        </p:nvSpPr>
        <p:spPr>
          <a:xfrm>
            <a:off x="489302" y="6442829"/>
            <a:ext cx="5421313" cy="365125"/>
          </a:xfrm>
        </p:spPr>
        <p:txBody>
          <a:bodyPr/>
          <a:lstStyle/>
          <a:p>
            <a:pPr>
              <a:defRPr/>
            </a:pPr>
            <a:r>
              <a:rPr lang="en-GB" dirty="0" smtClean="0"/>
              <a:t>Official (Open), Non-sensitive</a:t>
            </a:r>
            <a:endParaRPr lang="en-GB" dirty="0"/>
          </a:p>
        </p:txBody>
      </p:sp>
    </p:spTree>
    <p:custDataLst>
      <p:tags r:id="rId2"/>
    </p:custDataLst>
    <p:extLst>
      <p:ext uri="{BB962C8B-B14F-4D97-AF65-F5344CB8AC3E}">
        <p14:creationId xmlns:p14="http://schemas.microsoft.com/office/powerpoint/2010/main" val="102949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39264"/>
                                        </p:tgtEl>
                                        <p:attrNameLst>
                                          <p:attrName>style.visibility</p:attrName>
                                        </p:attrNameLst>
                                      </p:cBhvr>
                                      <p:to>
                                        <p:strVal val="visible"/>
                                      </p:to>
                                    </p:set>
                                    <p:animEffect transition="in" filter="blinds(horizontal)">
                                      <p:cBhvr>
                                        <p:cTn id="7" dur="500"/>
                                        <p:tgtEl>
                                          <p:spTgt spid="13926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4284"/>
                                        </p:tgtEl>
                                        <p:attrNameLst>
                                          <p:attrName>style.visibility</p:attrName>
                                        </p:attrNameLst>
                                      </p:cBhvr>
                                      <p:to>
                                        <p:strVal val="visible"/>
                                      </p:to>
                                    </p:set>
                                    <p:animEffect transition="in" filter="blinds(horizontal)">
                                      <p:cBhvr>
                                        <p:cTn id="11" dur="500"/>
                                        <p:tgtEl>
                                          <p:spTgt spid="5428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4285"/>
                                        </p:tgtEl>
                                        <p:attrNameLst>
                                          <p:attrName>style.visibility</p:attrName>
                                        </p:attrNameLst>
                                      </p:cBhvr>
                                      <p:to>
                                        <p:strVal val="visible"/>
                                      </p:to>
                                    </p:set>
                                    <p:animEffect transition="in" filter="wipe(left)">
                                      <p:cBhvr>
                                        <p:cTn id="15" dur="500"/>
                                        <p:tgtEl>
                                          <p:spTgt spid="54285"/>
                                        </p:tgtEl>
                                      </p:cBhvr>
                                    </p:animEffect>
                                  </p:childTnLst>
                                </p:cTn>
                              </p:par>
                            </p:childTnLst>
                          </p:cTn>
                        </p:par>
                        <p:par>
                          <p:cTn id="16" fill="hold" nodeType="afterGroup">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4286"/>
                                        </p:tgtEl>
                                        <p:attrNameLst>
                                          <p:attrName>style.visibility</p:attrName>
                                        </p:attrNameLst>
                                      </p:cBhvr>
                                      <p:to>
                                        <p:strVal val="visible"/>
                                      </p:to>
                                    </p:set>
                                    <p:animEffect transition="in" filter="wipe(down)">
                                      <p:cBhvr>
                                        <p:cTn id="19" dur="500"/>
                                        <p:tgtEl>
                                          <p:spTgt spid="5428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xit" presetSubtype="10" fill="hold" grpId="1" nodeType="clickEffect">
                                  <p:stCondLst>
                                    <p:cond delay="0"/>
                                  </p:stCondLst>
                                  <p:childTnLst>
                                    <p:animEffect transition="out" filter="blinds(horizontal)">
                                      <p:cBhvr>
                                        <p:cTn id="23" dur="500"/>
                                        <p:tgtEl>
                                          <p:spTgt spid="54285"/>
                                        </p:tgtEl>
                                      </p:cBhvr>
                                    </p:animEffect>
                                    <p:set>
                                      <p:cBhvr>
                                        <p:cTn id="24" dur="1" fill="hold">
                                          <p:stCondLst>
                                            <p:cond delay="499"/>
                                          </p:stCondLst>
                                        </p:cTn>
                                        <p:tgtEl>
                                          <p:spTgt spid="54285"/>
                                        </p:tgtEl>
                                        <p:attrNameLst>
                                          <p:attrName>style.visibility</p:attrName>
                                        </p:attrNameLst>
                                      </p:cBhvr>
                                      <p:to>
                                        <p:strVal val="hidden"/>
                                      </p:to>
                                    </p:set>
                                  </p:childTnLst>
                                </p:cTn>
                              </p:par>
                              <p:par>
                                <p:cTn id="25" presetID="3" presetClass="exit" presetSubtype="10" fill="hold" grpId="1" nodeType="withEffect">
                                  <p:stCondLst>
                                    <p:cond delay="0"/>
                                  </p:stCondLst>
                                  <p:childTnLst>
                                    <p:animEffect transition="out" filter="blinds(horizontal)">
                                      <p:cBhvr>
                                        <p:cTn id="26" dur="500"/>
                                        <p:tgtEl>
                                          <p:spTgt spid="54286"/>
                                        </p:tgtEl>
                                      </p:cBhvr>
                                    </p:animEffect>
                                    <p:set>
                                      <p:cBhvr>
                                        <p:cTn id="27" dur="1" fill="hold">
                                          <p:stCondLst>
                                            <p:cond delay="499"/>
                                          </p:stCondLst>
                                        </p:cTn>
                                        <p:tgtEl>
                                          <p:spTgt spid="54286"/>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54284"/>
                                        </p:tgtEl>
                                      </p:cBhvr>
                                    </p:animEffect>
                                    <p:set>
                                      <p:cBhvr>
                                        <p:cTn id="30" dur="1" fill="hold">
                                          <p:stCondLst>
                                            <p:cond delay="499"/>
                                          </p:stCondLst>
                                        </p:cTn>
                                        <p:tgtEl>
                                          <p:spTgt spid="54284"/>
                                        </p:tgtEl>
                                        <p:attrNameLst>
                                          <p:attrName>style.visibility</p:attrName>
                                        </p:attrNameLst>
                                      </p:cBhvr>
                                      <p:to>
                                        <p:strVal val="hidden"/>
                                      </p:to>
                                    </p:se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par>
                          <p:cTn id="35" fill="hold" nodeType="afterGroup">
                            <p:stCondLst>
                              <p:cond delay="1000"/>
                            </p:stCondLst>
                            <p:childTnLst>
                              <p:par>
                                <p:cTn id="36" presetID="22" presetClass="entr" presetSubtype="8" fill="hold" nodeType="afterEffect">
                                  <p:stCondLst>
                                    <p:cond delay="0"/>
                                  </p:stCondLst>
                                  <p:childTnLst>
                                    <p:set>
                                      <p:cBhvr>
                                        <p:cTn id="37" dur="1" fill="hold">
                                          <p:stCondLst>
                                            <p:cond delay="0"/>
                                          </p:stCondLst>
                                        </p:cTn>
                                        <p:tgtEl>
                                          <p:spTgt spid="139265"/>
                                        </p:tgtEl>
                                        <p:attrNameLst>
                                          <p:attrName>style.visibility</p:attrName>
                                        </p:attrNameLst>
                                      </p:cBhvr>
                                      <p:to>
                                        <p:strVal val="visible"/>
                                      </p:to>
                                    </p:set>
                                    <p:animEffect transition="in" filter="wipe(left)">
                                      <p:cBhvr>
                                        <p:cTn id="38" dur="500"/>
                                        <p:tgtEl>
                                          <p:spTgt spid="13926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97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childTnLst>
        </p:cTn>
      </p:par>
    </p:tnLst>
    <p:bldLst>
      <p:bldP spid="54284" grpId="0" animBg="1"/>
      <p:bldP spid="54284" grpId="1" animBg="1"/>
      <p:bldP spid="54285" grpId="0"/>
      <p:bldP spid="54285" grpId="1"/>
      <p:bldP spid="54286" grpId="0" animBg="1"/>
      <p:bldP spid="5428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GB" dirty="0">
                <a:latin typeface="Times New Roman" panose="02020603050405020304" pitchFamily="18" charset="0"/>
                <a:cs typeface="Times New Roman" panose="02020603050405020304" pitchFamily="18" charset="0"/>
              </a:rPr>
              <a:t>Sampling</a:t>
            </a:r>
          </a:p>
        </p:txBody>
      </p:sp>
      <p:sp>
        <p:nvSpPr>
          <p:cNvPr id="22532" name="Rectangle 3"/>
          <p:cNvSpPr>
            <a:spLocks noGrp="1" noChangeArrowheads="1"/>
          </p:cNvSpPr>
          <p:nvPr>
            <p:ph type="body" idx="1"/>
          </p:nvPr>
        </p:nvSpPr>
        <p:spPr>
          <a:xfrm>
            <a:off x="250825" y="1556792"/>
            <a:ext cx="8893175" cy="1858963"/>
          </a:xfrm>
        </p:spPr>
        <p:txBody>
          <a:bodyPr/>
          <a:lstStyle/>
          <a:p>
            <a:pPr eaLnBrk="1" hangingPunct="1">
              <a:lnSpc>
                <a:spcPct val="90000"/>
              </a:lnSpc>
            </a:pPr>
            <a:r>
              <a:rPr lang="en-GB" sz="2800" dirty="0">
                <a:solidFill>
                  <a:schemeClr val="accent1">
                    <a:lumMod val="75000"/>
                  </a:schemeClr>
                </a:solidFill>
                <a:latin typeface="Times New Roman" panose="02020603050405020304" pitchFamily="18" charset="0"/>
                <a:cs typeface="Times New Roman" panose="02020603050405020304" pitchFamily="18" charset="0"/>
              </a:rPr>
              <a:t>Continuous  signal can be recovered from the discrete-time signal through a low pass filter ( reconstruction filter)</a:t>
            </a:r>
          </a:p>
          <a:p>
            <a:pPr eaLnBrk="1" hangingPunct="1">
              <a:lnSpc>
                <a:spcPct val="90000"/>
              </a:lnSpc>
            </a:pPr>
            <a:r>
              <a:rPr lang="en-GB" sz="2800" dirty="0">
                <a:solidFill>
                  <a:schemeClr val="accent1">
                    <a:lumMod val="75000"/>
                  </a:schemeClr>
                </a:solidFill>
                <a:latin typeface="Times New Roman" panose="02020603050405020304" pitchFamily="18" charset="0"/>
                <a:cs typeface="Times New Roman" panose="02020603050405020304" pitchFamily="18" charset="0"/>
              </a:rPr>
              <a:t>The cut-off frequency of the filter is set at half of the sampling frequency (in this example 4 kHz).</a:t>
            </a:r>
          </a:p>
        </p:txBody>
      </p:sp>
      <p:pic>
        <p:nvPicPr>
          <p:cNvPr id="2253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860800"/>
            <a:ext cx="2411413"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3860800"/>
            <a:ext cx="2376487"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 Box 6"/>
          <p:cNvSpPr txBox="1">
            <a:spLocks noChangeArrowheads="1"/>
          </p:cNvSpPr>
          <p:nvPr/>
        </p:nvSpPr>
        <p:spPr bwMode="auto">
          <a:xfrm>
            <a:off x="3492500" y="4149725"/>
            <a:ext cx="2087563" cy="1082675"/>
          </a:xfrm>
          <a:prstGeom prst="rect">
            <a:avLst/>
          </a:prstGeom>
          <a:noFill/>
          <a:ln w="28575">
            <a:solidFill>
              <a:schemeClr val="accent4">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r>
              <a:rPr lang="en-GB" sz="1800" b="1" dirty="0">
                <a:solidFill>
                  <a:schemeClr val="accent1">
                    <a:lumMod val="75000"/>
                  </a:schemeClr>
                </a:solidFill>
                <a:latin typeface="Times New Roman" panose="02020603050405020304" pitchFamily="18" charset="0"/>
                <a:cs typeface="Times New Roman" panose="02020603050405020304" pitchFamily="18" charset="0"/>
              </a:rPr>
              <a:t>Reconstruction filter</a:t>
            </a:r>
          </a:p>
          <a:p>
            <a:pPr algn="ctr" eaLnBrk="1" hangingPunct="1">
              <a:spcBef>
                <a:spcPct val="50000"/>
              </a:spcBef>
            </a:pPr>
            <a:r>
              <a:rPr lang="en-GB" sz="1800" b="1" dirty="0">
                <a:solidFill>
                  <a:schemeClr val="accent1">
                    <a:lumMod val="75000"/>
                  </a:schemeClr>
                </a:solidFill>
                <a:latin typeface="Times New Roman" panose="02020603050405020304" pitchFamily="18" charset="0"/>
                <a:cs typeface="Times New Roman" panose="02020603050405020304" pitchFamily="18" charset="0"/>
              </a:rPr>
              <a:t>fc=4kHz</a:t>
            </a:r>
          </a:p>
        </p:txBody>
      </p:sp>
      <p:sp>
        <p:nvSpPr>
          <p:cNvPr id="22536" name="Line 7"/>
          <p:cNvSpPr>
            <a:spLocks noChangeShapeType="1"/>
          </p:cNvSpPr>
          <p:nvPr/>
        </p:nvSpPr>
        <p:spPr bwMode="auto">
          <a:xfrm>
            <a:off x="3059113" y="4724400"/>
            <a:ext cx="304800" cy="0"/>
          </a:xfrm>
          <a:prstGeom prst="line">
            <a:avLst/>
          </a:prstGeom>
          <a:noFill/>
          <a:ln w="57150">
            <a:solidFill>
              <a:schemeClr val="accent4">
                <a:lumMod val="75000"/>
              </a:schemeClr>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22537" name="Line 8"/>
          <p:cNvSpPr>
            <a:spLocks noChangeShapeType="1"/>
          </p:cNvSpPr>
          <p:nvPr/>
        </p:nvSpPr>
        <p:spPr bwMode="auto">
          <a:xfrm>
            <a:off x="5651500" y="4724400"/>
            <a:ext cx="304800" cy="0"/>
          </a:xfrm>
          <a:prstGeom prst="line">
            <a:avLst/>
          </a:prstGeom>
          <a:noFill/>
          <a:ln w="57150">
            <a:solidFill>
              <a:schemeClr val="accent4">
                <a:lumMod val="75000"/>
              </a:schemeClr>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pic>
        <p:nvPicPr>
          <p:cNvPr id="2" name="59006435">
            <a:hlinkClick r:id="" action="ppaction://media"/>
            <a:extLst>
              <a:ext uri="{FF2B5EF4-FFF2-40B4-BE49-F238E27FC236}">
                <a16:creationId xmlns:a16="http://schemas.microsoft.com/office/drawing/2014/main" id="{FFD6B0E8-61D1-4EDF-A5F3-BAE10552468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9963" y="6273800"/>
            <a:ext cx="487362"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325473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152"/>
          <p:cNvSpPr>
            <a:spLocks noChangeArrowheads="1"/>
          </p:cNvSpPr>
          <p:nvPr/>
        </p:nvSpPr>
        <p:spPr bwMode="auto">
          <a:xfrm>
            <a:off x="1247562" y="3447446"/>
            <a:ext cx="6696075" cy="3024187"/>
          </a:xfrm>
          <a:prstGeom prst="rect">
            <a:avLst/>
          </a:prstGeom>
          <a:solidFill>
            <a:schemeClr val="accent4">
              <a:lumMod val="40000"/>
              <a:lumOff val="60000"/>
            </a:schemeClr>
          </a:solidFill>
          <a:ln>
            <a:solidFill>
              <a:schemeClr val="bg1"/>
            </a:solidFill>
          </a:ln>
        </p:spPr>
        <p:txBody>
          <a:bodyPr wrap="none" anchor="ctr"/>
          <a:lstStyle/>
          <a:p>
            <a:endParaRPr lang="en-US">
              <a:solidFill>
                <a:schemeClr val="tx1">
                  <a:lumMod val="95000"/>
                  <a:lumOff val="5000"/>
                </a:schemeClr>
              </a:solidFill>
            </a:endParaRPr>
          </a:p>
        </p:txBody>
      </p:sp>
      <p:sp>
        <p:nvSpPr>
          <p:cNvPr id="23556"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Alias</a:t>
            </a:r>
            <a:r>
              <a:rPr lang="en-GB" dirty="0" err="1">
                <a:latin typeface="Times New Roman" panose="02020603050405020304" pitchFamily="18" charset="0"/>
                <a:cs typeface="Times New Roman" panose="02020603050405020304" pitchFamily="18" charset="0"/>
              </a:rPr>
              <a:t>ing</a:t>
            </a:r>
            <a:r>
              <a:rPr lang="en-GB" dirty="0">
                <a:latin typeface="Times New Roman" panose="02020603050405020304" pitchFamily="18" charset="0"/>
                <a:cs typeface="Times New Roman" panose="02020603050405020304" pitchFamily="18" charset="0"/>
              </a:rPr>
              <a:t> in frequency domain</a:t>
            </a:r>
          </a:p>
        </p:txBody>
      </p:sp>
      <p:sp>
        <p:nvSpPr>
          <p:cNvPr id="23557" name="Rectangle 3"/>
          <p:cNvSpPr>
            <a:spLocks noGrp="1" noChangeArrowheads="1"/>
          </p:cNvSpPr>
          <p:nvPr>
            <p:ph type="body" idx="1"/>
          </p:nvPr>
        </p:nvSpPr>
        <p:spPr>
          <a:xfrm>
            <a:off x="684213" y="1700213"/>
            <a:ext cx="8172450" cy="2016125"/>
          </a:xfrm>
          <a:noFill/>
          <a:extLst>
            <a:ext uri="{909E8E84-426E-40DD-AFC4-6F175D3DCCD1}">
              <a14:hiddenFill xmlns:a14="http://schemas.microsoft.com/office/drawing/2010/main">
                <a:solidFill>
                  <a:srgbClr val="0000FF"/>
                </a:solidFill>
              </a14:hiddenFill>
            </a:ext>
          </a:extLst>
        </p:spPr>
        <p:txBody>
          <a:bodyPr/>
          <a:lstStyle/>
          <a:p>
            <a:pPr eaLnBrk="1" hangingPunct="1"/>
            <a:r>
              <a:rPr lang="en-GB" sz="2800" dirty="0">
                <a:solidFill>
                  <a:schemeClr val="accent1">
                    <a:lumMod val="75000"/>
                  </a:schemeClr>
                </a:solidFill>
                <a:latin typeface="Times New Roman" panose="02020603050405020304" pitchFamily="18" charset="0"/>
                <a:cs typeface="Times New Roman" panose="02020603050405020304" pitchFamily="18" charset="0"/>
              </a:rPr>
              <a:t>Now, consider the case of a 1 kHz sine wave sampled at 1600 Hz. </a:t>
            </a:r>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a:p>
            <a:pPr eaLnBrk="1" hangingPunct="1"/>
            <a:r>
              <a:rPr lang="en-US" sz="2800" dirty="0">
                <a:solidFill>
                  <a:schemeClr val="accent1">
                    <a:lumMod val="75000"/>
                  </a:schemeClr>
                </a:solidFill>
                <a:latin typeface="Times New Roman" panose="02020603050405020304" pitchFamily="18" charset="0"/>
                <a:cs typeface="Times New Roman" panose="02020603050405020304" pitchFamily="18" charset="0"/>
              </a:rPr>
              <a:t>Spectrum of the original analog signal is given as:</a:t>
            </a:r>
            <a:endParaRPr lang="en-GB" sz="28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558" name="Rectangle 5"/>
          <p:cNvSpPr>
            <a:spLocks noChangeArrowheads="1"/>
          </p:cNvSpPr>
          <p:nvPr/>
        </p:nvSpPr>
        <p:spPr bwMode="auto">
          <a:xfrm>
            <a:off x="1695450" y="1190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grpSp>
        <p:nvGrpSpPr>
          <p:cNvPr id="23559" name="Group 151"/>
          <p:cNvGrpSpPr>
            <a:grpSpLocks/>
          </p:cNvGrpSpPr>
          <p:nvPr/>
        </p:nvGrpSpPr>
        <p:grpSpPr bwMode="auto">
          <a:xfrm>
            <a:off x="1908175" y="3789363"/>
            <a:ext cx="5192713" cy="2703700"/>
            <a:chOff x="1526" y="767"/>
            <a:chExt cx="2908" cy="1523"/>
          </a:xfrm>
        </p:grpSpPr>
        <p:sp>
          <p:nvSpPr>
            <p:cNvPr id="23560" name="Rectangle 7"/>
            <p:cNvSpPr>
              <a:spLocks noChangeArrowheads="1"/>
            </p:cNvSpPr>
            <p:nvPr/>
          </p:nvSpPr>
          <p:spPr bwMode="auto">
            <a:xfrm>
              <a:off x="1552" y="966"/>
              <a:ext cx="1211" cy="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chemeClr val="tx1">
                    <a:lumMod val="95000"/>
                    <a:lumOff val="5000"/>
                  </a:schemeClr>
                </a:solidFill>
              </a:endParaRPr>
            </a:p>
          </p:txBody>
        </p:sp>
        <p:sp>
          <p:nvSpPr>
            <p:cNvPr id="23561" name="Rectangle 8"/>
            <p:cNvSpPr>
              <a:spLocks noChangeArrowheads="1"/>
            </p:cNvSpPr>
            <p:nvPr/>
          </p:nvSpPr>
          <p:spPr bwMode="auto">
            <a:xfrm>
              <a:off x="1552" y="966"/>
              <a:ext cx="1211" cy="986"/>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tx1">
                    <a:lumMod val="95000"/>
                    <a:lumOff val="5000"/>
                  </a:schemeClr>
                </a:solidFill>
              </a:endParaRPr>
            </a:p>
          </p:txBody>
        </p:sp>
        <p:sp>
          <p:nvSpPr>
            <p:cNvPr id="23562" name="Line 9"/>
            <p:cNvSpPr>
              <a:spLocks noChangeShapeType="1"/>
            </p:cNvSpPr>
            <p:nvPr/>
          </p:nvSpPr>
          <p:spPr bwMode="auto">
            <a:xfrm>
              <a:off x="1552" y="966"/>
              <a:ext cx="121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63" name="Line 10"/>
            <p:cNvSpPr>
              <a:spLocks noChangeShapeType="1"/>
            </p:cNvSpPr>
            <p:nvPr/>
          </p:nvSpPr>
          <p:spPr bwMode="auto">
            <a:xfrm>
              <a:off x="1552" y="1952"/>
              <a:ext cx="121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64" name="Line 11"/>
            <p:cNvSpPr>
              <a:spLocks noChangeShapeType="1"/>
            </p:cNvSpPr>
            <p:nvPr/>
          </p:nvSpPr>
          <p:spPr bwMode="auto">
            <a:xfrm flipV="1">
              <a:off x="2763" y="966"/>
              <a:ext cx="1" cy="98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65" name="Line 12"/>
            <p:cNvSpPr>
              <a:spLocks noChangeShapeType="1"/>
            </p:cNvSpPr>
            <p:nvPr/>
          </p:nvSpPr>
          <p:spPr bwMode="auto">
            <a:xfrm flipV="1">
              <a:off x="1552" y="966"/>
              <a:ext cx="1" cy="98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66" name="Line 13"/>
            <p:cNvSpPr>
              <a:spLocks noChangeShapeType="1"/>
            </p:cNvSpPr>
            <p:nvPr/>
          </p:nvSpPr>
          <p:spPr bwMode="auto">
            <a:xfrm>
              <a:off x="1552" y="1952"/>
              <a:ext cx="121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67" name="Line 14"/>
            <p:cNvSpPr>
              <a:spLocks noChangeShapeType="1"/>
            </p:cNvSpPr>
            <p:nvPr/>
          </p:nvSpPr>
          <p:spPr bwMode="auto">
            <a:xfrm flipV="1">
              <a:off x="1552" y="966"/>
              <a:ext cx="1" cy="98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68" name="Line 15"/>
            <p:cNvSpPr>
              <a:spLocks noChangeShapeType="1"/>
            </p:cNvSpPr>
            <p:nvPr/>
          </p:nvSpPr>
          <p:spPr bwMode="auto">
            <a:xfrm flipV="1">
              <a:off x="1552" y="1944"/>
              <a:ext cx="1" cy="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69" name="Line 16"/>
            <p:cNvSpPr>
              <a:spLocks noChangeShapeType="1"/>
            </p:cNvSpPr>
            <p:nvPr/>
          </p:nvSpPr>
          <p:spPr bwMode="auto">
            <a:xfrm>
              <a:off x="1552" y="966"/>
              <a:ext cx="1" cy="9"/>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70" name="Rectangle 17"/>
            <p:cNvSpPr>
              <a:spLocks noChangeArrowheads="1"/>
            </p:cNvSpPr>
            <p:nvPr/>
          </p:nvSpPr>
          <p:spPr bwMode="auto">
            <a:xfrm>
              <a:off x="1526" y="1987"/>
              <a:ext cx="5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chemeClr val="tx1">
                      <a:lumMod val="95000"/>
                      <a:lumOff val="5000"/>
                    </a:schemeClr>
                  </a:solidFill>
                  <a:latin typeface="Times" pitchFamily="18" charset="0"/>
                </a:rPr>
                <a:t>0</a:t>
              </a:r>
              <a:endParaRPr lang="en-GB">
                <a:solidFill>
                  <a:schemeClr val="tx1">
                    <a:lumMod val="95000"/>
                    <a:lumOff val="5000"/>
                  </a:schemeClr>
                </a:solidFill>
                <a:latin typeface="Times New Roman" pitchFamily="18" charset="0"/>
              </a:endParaRPr>
            </a:p>
          </p:txBody>
        </p:sp>
        <p:sp>
          <p:nvSpPr>
            <p:cNvPr id="23571" name="Line 18"/>
            <p:cNvSpPr>
              <a:spLocks noChangeShapeType="1"/>
            </p:cNvSpPr>
            <p:nvPr/>
          </p:nvSpPr>
          <p:spPr bwMode="auto">
            <a:xfrm flipV="1">
              <a:off x="2158" y="1944"/>
              <a:ext cx="1" cy="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72" name="Line 19"/>
            <p:cNvSpPr>
              <a:spLocks noChangeShapeType="1"/>
            </p:cNvSpPr>
            <p:nvPr/>
          </p:nvSpPr>
          <p:spPr bwMode="auto">
            <a:xfrm>
              <a:off x="2158" y="966"/>
              <a:ext cx="1" cy="9"/>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73" name="Rectangle 20"/>
            <p:cNvSpPr>
              <a:spLocks noChangeArrowheads="1"/>
            </p:cNvSpPr>
            <p:nvPr/>
          </p:nvSpPr>
          <p:spPr bwMode="auto">
            <a:xfrm>
              <a:off x="2132" y="1987"/>
              <a:ext cx="5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chemeClr val="tx1">
                      <a:lumMod val="95000"/>
                      <a:lumOff val="5000"/>
                    </a:schemeClr>
                  </a:solidFill>
                  <a:latin typeface="Times" pitchFamily="18" charset="0"/>
                </a:rPr>
                <a:t>1</a:t>
              </a:r>
              <a:endParaRPr lang="en-GB">
                <a:solidFill>
                  <a:schemeClr val="tx1">
                    <a:lumMod val="95000"/>
                    <a:lumOff val="5000"/>
                  </a:schemeClr>
                </a:solidFill>
                <a:latin typeface="Times New Roman" pitchFamily="18" charset="0"/>
              </a:endParaRPr>
            </a:p>
          </p:txBody>
        </p:sp>
        <p:sp>
          <p:nvSpPr>
            <p:cNvPr id="23574" name="Line 21"/>
            <p:cNvSpPr>
              <a:spLocks noChangeShapeType="1"/>
            </p:cNvSpPr>
            <p:nvPr/>
          </p:nvSpPr>
          <p:spPr bwMode="auto">
            <a:xfrm flipV="1">
              <a:off x="2763" y="1944"/>
              <a:ext cx="1" cy="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75" name="Line 22"/>
            <p:cNvSpPr>
              <a:spLocks noChangeShapeType="1"/>
            </p:cNvSpPr>
            <p:nvPr/>
          </p:nvSpPr>
          <p:spPr bwMode="auto">
            <a:xfrm>
              <a:off x="2763" y="966"/>
              <a:ext cx="1" cy="9"/>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76" name="Rectangle 23"/>
            <p:cNvSpPr>
              <a:spLocks noChangeArrowheads="1"/>
            </p:cNvSpPr>
            <p:nvPr/>
          </p:nvSpPr>
          <p:spPr bwMode="auto">
            <a:xfrm>
              <a:off x="2737" y="1987"/>
              <a:ext cx="5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chemeClr val="tx1">
                      <a:lumMod val="95000"/>
                      <a:lumOff val="5000"/>
                    </a:schemeClr>
                  </a:solidFill>
                  <a:latin typeface="Times" pitchFamily="18" charset="0"/>
                </a:rPr>
                <a:t>2</a:t>
              </a:r>
              <a:endParaRPr lang="en-GB">
                <a:solidFill>
                  <a:schemeClr val="tx1">
                    <a:lumMod val="95000"/>
                    <a:lumOff val="5000"/>
                  </a:schemeClr>
                </a:solidFill>
                <a:latin typeface="Times New Roman" pitchFamily="18" charset="0"/>
              </a:endParaRPr>
            </a:p>
          </p:txBody>
        </p:sp>
        <p:sp>
          <p:nvSpPr>
            <p:cNvPr id="23577" name="Line 24"/>
            <p:cNvSpPr>
              <a:spLocks noChangeShapeType="1"/>
            </p:cNvSpPr>
            <p:nvPr/>
          </p:nvSpPr>
          <p:spPr bwMode="auto">
            <a:xfrm>
              <a:off x="1552" y="966"/>
              <a:ext cx="121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78" name="Line 25"/>
            <p:cNvSpPr>
              <a:spLocks noChangeShapeType="1"/>
            </p:cNvSpPr>
            <p:nvPr/>
          </p:nvSpPr>
          <p:spPr bwMode="auto">
            <a:xfrm>
              <a:off x="1552" y="1952"/>
              <a:ext cx="121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79" name="Line 26"/>
            <p:cNvSpPr>
              <a:spLocks noChangeShapeType="1"/>
            </p:cNvSpPr>
            <p:nvPr/>
          </p:nvSpPr>
          <p:spPr bwMode="auto">
            <a:xfrm flipV="1">
              <a:off x="2763" y="966"/>
              <a:ext cx="1" cy="98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80" name="Line 27"/>
            <p:cNvSpPr>
              <a:spLocks noChangeShapeType="1"/>
            </p:cNvSpPr>
            <p:nvPr/>
          </p:nvSpPr>
          <p:spPr bwMode="auto">
            <a:xfrm flipV="1">
              <a:off x="1552" y="966"/>
              <a:ext cx="1" cy="98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81" name="Freeform 28"/>
            <p:cNvSpPr>
              <a:spLocks/>
            </p:cNvSpPr>
            <p:nvPr/>
          </p:nvSpPr>
          <p:spPr bwMode="auto">
            <a:xfrm>
              <a:off x="1552" y="1131"/>
              <a:ext cx="1211" cy="657"/>
            </a:xfrm>
            <a:custGeom>
              <a:avLst/>
              <a:gdLst>
                <a:gd name="T0" fmla="*/ 9 w 1211"/>
                <a:gd name="T1" fmla="*/ 285 h 657"/>
                <a:gd name="T2" fmla="*/ 35 w 1211"/>
                <a:gd name="T3" fmla="*/ 225 h 657"/>
                <a:gd name="T4" fmla="*/ 52 w 1211"/>
                <a:gd name="T5" fmla="*/ 173 h 657"/>
                <a:gd name="T6" fmla="*/ 70 w 1211"/>
                <a:gd name="T7" fmla="*/ 121 h 657"/>
                <a:gd name="T8" fmla="*/ 87 w 1211"/>
                <a:gd name="T9" fmla="*/ 77 h 657"/>
                <a:gd name="T10" fmla="*/ 104 w 1211"/>
                <a:gd name="T11" fmla="*/ 43 h 657"/>
                <a:gd name="T12" fmla="*/ 121 w 1211"/>
                <a:gd name="T13" fmla="*/ 17 h 657"/>
                <a:gd name="T14" fmla="*/ 147 w 1211"/>
                <a:gd name="T15" fmla="*/ 0 h 657"/>
                <a:gd name="T16" fmla="*/ 173 w 1211"/>
                <a:gd name="T17" fmla="*/ 8 h 657"/>
                <a:gd name="T18" fmla="*/ 191 w 1211"/>
                <a:gd name="T19" fmla="*/ 34 h 657"/>
                <a:gd name="T20" fmla="*/ 217 w 1211"/>
                <a:gd name="T21" fmla="*/ 60 h 657"/>
                <a:gd name="T22" fmla="*/ 234 w 1211"/>
                <a:gd name="T23" fmla="*/ 103 h 657"/>
                <a:gd name="T24" fmla="*/ 251 w 1211"/>
                <a:gd name="T25" fmla="*/ 155 h 657"/>
                <a:gd name="T26" fmla="*/ 268 w 1211"/>
                <a:gd name="T27" fmla="*/ 207 h 657"/>
                <a:gd name="T28" fmla="*/ 286 w 1211"/>
                <a:gd name="T29" fmla="*/ 268 h 657"/>
                <a:gd name="T30" fmla="*/ 303 w 1211"/>
                <a:gd name="T31" fmla="*/ 328 h 657"/>
                <a:gd name="T32" fmla="*/ 320 w 1211"/>
                <a:gd name="T33" fmla="*/ 389 h 657"/>
                <a:gd name="T34" fmla="*/ 338 w 1211"/>
                <a:gd name="T35" fmla="*/ 449 h 657"/>
                <a:gd name="T36" fmla="*/ 355 w 1211"/>
                <a:gd name="T37" fmla="*/ 501 h 657"/>
                <a:gd name="T38" fmla="*/ 372 w 1211"/>
                <a:gd name="T39" fmla="*/ 553 h 657"/>
                <a:gd name="T40" fmla="*/ 398 w 1211"/>
                <a:gd name="T41" fmla="*/ 596 h 657"/>
                <a:gd name="T42" fmla="*/ 416 w 1211"/>
                <a:gd name="T43" fmla="*/ 622 h 657"/>
                <a:gd name="T44" fmla="*/ 433 w 1211"/>
                <a:gd name="T45" fmla="*/ 648 h 657"/>
                <a:gd name="T46" fmla="*/ 459 w 1211"/>
                <a:gd name="T47" fmla="*/ 657 h 657"/>
                <a:gd name="T48" fmla="*/ 485 w 1211"/>
                <a:gd name="T49" fmla="*/ 640 h 657"/>
                <a:gd name="T50" fmla="*/ 502 w 1211"/>
                <a:gd name="T51" fmla="*/ 614 h 657"/>
                <a:gd name="T52" fmla="*/ 519 w 1211"/>
                <a:gd name="T53" fmla="*/ 579 h 657"/>
                <a:gd name="T54" fmla="*/ 537 w 1211"/>
                <a:gd name="T55" fmla="*/ 536 h 657"/>
                <a:gd name="T56" fmla="*/ 554 w 1211"/>
                <a:gd name="T57" fmla="*/ 484 h 657"/>
                <a:gd name="T58" fmla="*/ 580 w 1211"/>
                <a:gd name="T59" fmla="*/ 432 h 657"/>
                <a:gd name="T60" fmla="*/ 597 w 1211"/>
                <a:gd name="T61" fmla="*/ 372 h 657"/>
                <a:gd name="T62" fmla="*/ 614 w 1211"/>
                <a:gd name="T63" fmla="*/ 311 h 657"/>
                <a:gd name="T64" fmla="*/ 632 w 1211"/>
                <a:gd name="T65" fmla="*/ 250 h 657"/>
                <a:gd name="T66" fmla="*/ 649 w 1211"/>
                <a:gd name="T67" fmla="*/ 190 h 657"/>
                <a:gd name="T68" fmla="*/ 666 w 1211"/>
                <a:gd name="T69" fmla="*/ 138 h 657"/>
                <a:gd name="T70" fmla="*/ 684 w 1211"/>
                <a:gd name="T71" fmla="*/ 86 h 657"/>
                <a:gd name="T72" fmla="*/ 701 w 1211"/>
                <a:gd name="T73" fmla="*/ 52 h 657"/>
                <a:gd name="T74" fmla="*/ 718 w 1211"/>
                <a:gd name="T75" fmla="*/ 26 h 657"/>
                <a:gd name="T76" fmla="*/ 744 w 1211"/>
                <a:gd name="T77" fmla="*/ 0 h 657"/>
                <a:gd name="T78" fmla="*/ 770 w 1211"/>
                <a:gd name="T79" fmla="*/ 0 h 657"/>
                <a:gd name="T80" fmla="*/ 796 w 1211"/>
                <a:gd name="T81" fmla="*/ 26 h 657"/>
                <a:gd name="T82" fmla="*/ 813 w 1211"/>
                <a:gd name="T83" fmla="*/ 52 h 657"/>
                <a:gd name="T84" fmla="*/ 831 w 1211"/>
                <a:gd name="T85" fmla="*/ 86 h 657"/>
                <a:gd name="T86" fmla="*/ 848 w 1211"/>
                <a:gd name="T87" fmla="*/ 138 h 657"/>
                <a:gd name="T88" fmla="*/ 865 w 1211"/>
                <a:gd name="T89" fmla="*/ 190 h 657"/>
                <a:gd name="T90" fmla="*/ 883 w 1211"/>
                <a:gd name="T91" fmla="*/ 250 h 657"/>
                <a:gd name="T92" fmla="*/ 900 w 1211"/>
                <a:gd name="T93" fmla="*/ 311 h 657"/>
                <a:gd name="T94" fmla="*/ 917 w 1211"/>
                <a:gd name="T95" fmla="*/ 372 h 657"/>
                <a:gd name="T96" fmla="*/ 943 w 1211"/>
                <a:gd name="T97" fmla="*/ 432 h 657"/>
                <a:gd name="T98" fmla="*/ 960 w 1211"/>
                <a:gd name="T99" fmla="*/ 484 h 657"/>
                <a:gd name="T100" fmla="*/ 978 w 1211"/>
                <a:gd name="T101" fmla="*/ 536 h 657"/>
                <a:gd name="T102" fmla="*/ 995 w 1211"/>
                <a:gd name="T103" fmla="*/ 579 h 657"/>
                <a:gd name="T104" fmla="*/ 1012 w 1211"/>
                <a:gd name="T105" fmla="*/ 614 h 657"/>
                <a:gd name="T106" fmla="*/ 1030 w 1211"/>
                <a:gd name="T107" fmla="*/ 640 h 657"/>
                <a:gd name="T108" fmla="*/ 1056 w 1211"/>
                <a:gd name="T109" fmla="*/ 657 h 657"/>
                <a:gd name="T110" fmla="*/ 1081 w 1211"/>
                <a:gd name="T111" fmla="*/ 648 h 657"/>
                <a:gd name="T112" fmla="*/ 1099 w 1211"/>
                <a:gd name="T113" fmla="*/ 622 h 657"/>
                <a:gd name="T114" fmla="*/ 1125 w 1211"/>
                <a:gd name="T115" fmla="*/ 596 h 657"/>
                <a:gd name="T116" fmla="*/ 1142 w 1211"/>
                <a:gd name="T117" fmla="*/ 553 h 657"/>
                <a:gd name="T118" fmla="*/ 1159 w 1211"/>
                <a:gd name="T119" fmla="*/ 501 h 657"/>
                <a:gd name="T120" fmla="*/ 1177 w 1211"/>
                <a:gd name="T121" fmla="*/ 449 h 657"/>
                <a:gd name="T122" fmla="*/ 1194 w 1211"/>
                <a:gd name="T123" fmla="*/ 389 h 657"/>
                <a:gd name="T124" fmla="*/ 1211 w 1211"/>
                <a:gd name="T125" fmla="*/ 328 h 65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11"/>
                <a:gd name="T190" fmla="*/ 0 h 657"/>
                <a:gd name="T191" fmla="*/ 1211 w 1211"/>
                <a:gd name="T192" fmla="*/ 657 h 65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11" h="657">
                  <a:moveTo>
                    <a:pt x="0" y="328"/>
                  </a:moveTo>
                  <a:lnTo>
                    <a:pt x="9" y="311"/>
                  </a:lnTo>
                  <a:lnTo>
                    <a:pt x="9" y="285"/>
                  </a:lnTo>
                  <a:lnTo>
                    <a:pt x="18" y="268"/>
                  </a:lnTo>
                  <a:lnTo>
                    <a:pt x="26" y="250"/>
                  </a:lnTo>
                  <a:lnTo>
                    <a:pt x="35" y="225"/>
                  </a:lnTo>
                  <a:lnTo>
                    <a:pt x="35" y="207"/>
                  </a:lnTo>
                  <a:lnTo>
                    <a:pt x="44" y="190"/>
                  </a:lnTo>
                  <a:lnTo>
                    <a:pt x="52" y="173"/>
                  </a:lnTo>
                  <a:lnTo>
                    <a:pt x="52" y="155"/>
                  </a:lnTo>
                  <a:lnTo>
                    <a:pt x="61" y="138"/>
                  </a:lnTo>
                  <a:lnTo>
                    <a:pt x="70" y="121"/>
                  </a:lnTo>
                  <a:lnTo>
                    <a:pt x="70" y="103"/>
                  </a:lnTo>
                  <a:lnTo>
                    <a:pt x="78" y="86"/>
                  </a:lnTo>
                  <a:lnTo>
                    <a:pt x="87" y="77"/>
                  </a:lnTo>
                  <a:lnTo>
                    <a:pt x="95" y="60"/>
                  </a:lnTo>
                  <a:lnTo>
                    <a:pt x="95" y="52"/>
                  </a:lnTo>
                  <a:lnTo>
                    <a:pt x="104" y="43"/>
                  </a:lnTo>
                  <a:lnTo>
                    <a:pt x="113" y="34"/>
                  </a:lnTo>
                  <a:lnTo>
                    <a:pt x="113" y="26"/>
                  </a:lnTo>
                  <a:lnTo>
                    <a:pt x="121" y="17"/>
                  </a:lnTo>
                  <a:lnTo>
                    <a:pt x="130" y="8"/>
                  </a:lnTo>
                  <a:lnTo>
                    <a:pt x="139" y="0"/>
                  </a:lnTo>
                  <a:lnTo>
                    <a:pt x="147" y="0"/>
                  </a:lnTo>
                  <a:lnTo>
                    <a:pt x="156" y="0"/>
                  </a:lnTo>
                  <a:lnTo>
                    <a:pt x="165" y="0"/>
                  </a:lnTo>
                  <a:lnTo>
                    <a:pt x="173" y="8"/>
                  </a:lnTo>
                  <a:lnTo>
                    <a:pt x="182" y="17"/>
                  </a:lnTo>
                  <a:lnTo>
                    <a:pt x="191" y="26"/>
                  </a:lnTo>
                  <a:lnTo>
                    <a:pt x="191" y="34"/>
                  </a:lnTo>
                  <a:lnTo>
                    <a:pt x="199" y="43"/>
                  </a:lnTo>
                  <a:lnTo>
                    <a:pt x="208" y="52"/>
                  </a:lnTo>
                  <a:lnTo>
                    <a:pt x="217" y="60"/>
                  </a:lnTo>
                  <a:lnTo>
                    <a:pt x="217" y="77"/>
                  </a:lnTo>
                  <a:lnTo>
                    <a:pt x="225" y="86"/>
                  </a:lnTo>
                  <a:lnTo>
                    <a:pt x="234" y="103"/>
                  </a:lnTo>
                  <a:lnTo>
                    <a:pt x="234" y="121"/>
                  </a:lnTo>
                  <a:lnTo>
                    <a:pt x="243" y="138"/>
                  </a:lnTo>
                  <a:lnTo>
                    <a:pt x="251" y="155"/>
                  </a:lnTo>
                  <a:lnTo>
                    <a:pt x="251" y="173"/>
                  </a:lnTo>
                  <a:lnTo>
                    <a:pt x="260" y="190"/>
                  </a:lnTo>
                  <a:lnTo>
                    <a:pt x="268" y="207"/>
                  </a:lnTo>
                  <a:lnTo>
                    <a:pt x="277" y="225"/>
                  </a:lnTo>
                  <a:lnTo>
                    <a:pt x="277" y="250"/>
                  </a:lnTo>
                  <a:lnTo>
                    <a:pt x="286" y="268"/>
                  </a:lnTo>
                  <a:lnTo>
                    <a:pt x="294" y="285"/>
                  </a:lnTo>
                  <a:lnTo>
                    <a:pt x="294" y="311"/>
                  </a:lnTo>
                  <a:lnTo>
                    <a:pt x="303" y="328"/>
                  </a:lnTo>
                  <a:lnTo>
                    <a:pt x="312" y="346"/>
                  </a:lnTo>
                  <a:lnTo>
                    <a:pt x="312" y="372"/>
                  </a:lnTo>
                  <a:lnTo>
                    <a:pt x="320" y="389"/>
                  </a:lnTo>
                  <a:lnTo>
                    <a:pt x="329" y="406"/>
                  </a:lnTo>
                  <a:lnTo>
                    <a:pt x="338" y="432"/>
                  </a:lnTo>
                  <a:lnTo>
                    <a:pt x="338" y="449"/>
                  </a:lnTo>
                  <a:lnTo>
                    <a:pt x="346" y="467"/>
                  </a:lnTo>
                  <a:lnTo>
                    <a:pt x="355" y="484"/>
                  </a:lnTo>
                  <a:lnTo>
                    <a:pt x="355" y="501"/>
                  </a:lnTo>
                  <a:lnTo>
                    <a:pt x="364" y="519"/>
                  </a:lnTo>
                  <a:lnTo>
                    <a:pt x="372" y="536"/>
                  </a:lnTo>
                  <a:lnTo>
                    <a:pt x="372" y="553"/>
                  </a:lnTo>
                  <a:lnTo>
                    <a:pt x="381" y="571"/>
                  </a:lnTo>
                  <a:lnTo>
                    <a:pt x="390" y="579"/>
                  </a:lnTo>
                  <a:lnTo>
                    <a:pt x="398" y="596"/>
                  </a:lnTo>
                  <a:lnTo>
                    <a:pt x="398" y="605"/>
                  </a:lnTo>
                  <a:lnTo>
                    <a:pt x="407" y="614"/>
                  </a:lnTo>
                  <a:lnTo>
                    <a:pt x="416" y="622"/>
                  </a:lnTo>
                  <a:lnTo>
                    <a:pt x="416" y="631"/>
                  </a:lnTo>
                  <a:lnTo>
                    <a:pt x="424" y="640"/>
                  </a:lnTo>
                  <a:lnTo>
                    <a:pt x="433" y="648"/>
                  </a:lnTo>
                  <a:lnTo>
                    <a:pt x="441" y="657"/>
                  </a:lnTo>
                  <a:lnTo>
                    <a:pt x="450" y="657"/>
                  </a:lnTo>
                  <a:lnTo>
                    <a:pt x="459" y="657"/>
                  </a:lnTo>
                  <a:lnTo>
                    <a:pt x="467" y="657"/>
                  </a:lnTo>
                  <a:lnTo>
                    <a:pt x="476" y="648"/>
                  </a:lnTo>
                  <a:lnTo>
                    <a:pt x="485" y="640"/>
                  </a:lnTo>
                  <a:lnTo>
                    <a:pt x="493" y="631"/>
                  </a:lnTo>
                  <a:lnTo>
                    <a:pt x="493" y="622"/>
                  </a:lnTo>
                  <a:lnTo>
                    <a:pt x="502" y="614"/>
                  </a:lnTo>
                  <a:lnTo>
                    <a:pt x="511" y="605"/>
                  </a:lnTo>
                  <a:lnTo>
                    <a:pt x="519" y="596"/>
                  </a:lnTo>
                  <a:lnTo>
                    <a:pt x="519" y="579"/>
                  </a:lnTo>
                  <a:lnTo>
                    <a:pt x="528" y="571"/>
                  </a:lnTo>
                  <a:lnTo>
                    <a:pt x="537" y="553"/>
                  </a:lnTo>
                  <a:lnTo>
                    <a:pt x="537" y="536"/>
                  </a:lnTo>
                  <a:lnTo>
                    <a:pt x="545" y="519"/>
                  </a:lnTo>
                  <a:lnTo>
                    <a:pt x="554" y="501"/>
                  </a:lnTo>
                  <a:lnTo>
                    <a:pt x="554" y="484"/>
                  </a:lnTo>
                  <a:lnTo>
                    <a:pt x="563" y="467"/>
                  </a:lnTo>
                  <a:lnTo>
                    <a:pt x="571" y="449"/>
                  </a:lnTo>
                  <a:lnTo>
                    <a:pt x="580" y="432"/>
                  </a:lnTo>
                  <a:lnTo>
                    <a:pt x="580" y="406"/>
                  </a:lnTo>
                  <a:lnTo>
                    <a:pt x="588" y="389"/>
                  </a:lnTo>
                  <a:lnTo>
                    <a:pt x="597" y="372"/>
                  </a:lnTo>
                  <a:lnTo>
                    <a:pt x="597" y="346"/>
                  </a:lnTo>
                  <a:lnTo>
                    <a:pt x="606" y="328"/>
                  </a:lnTo>
                  <a:lnTo>
                    <a:pt x="614" y="311"/>
                  </a:lnTo>
                  <a:lnTo>
                    <a:pt x="614" y="285"/>
                  </a:lnTo>
                  <a:lnTo>
                    <a:pt x="623" y="268"/>
                  </a:lnTo>
                  <a:lnTo>
                    <a:pt x="632" y="250"/>
                  </a:lnTo>
                  <a:lnTo>
                    <a:pt x="640" y="225"/>
                  </a:lnTo>
                  <a:lnTo>
                    <a:pt x="640" y="207"/>
                  </a:lnTo>
                  <a:lnTo>
                    <a:pt x="649" y="190"/>
                  </a:lnTo>
                  <a:lnTo>
                    <a:pt x="658" y="173"/>
                  </a:lnTo>
                  <a:lnTo>
                    <a:pt x="658" y="155"/>
                  </a:lnTo>
                  <a:lnTo>
                    <a:pt x="666" y="138"/>
                  </a:lnTo>
                  <a:lnTo>
                    <a:pt x="675" y="121"/>
                  </a:lnTo>
                  <a:lnTo>
                    <a:pt x="675" y="103"/>
                  </a:lnTo>
                  <a:lnTo>
                    <a:pt x="684" y="86"/>
                  </a:lnTo>
                  <a:lnTo>
                    <a:pt x="692" y="77"/>
                  </a:lnTo>
                  <a:lnTo>
                    <a:pt x="701" y="60"/>
                  </a:lnTo>
                  <a:lnTo>
                    <a:pt x="701" y="52"/>
                  </a:lnTo>
                  <a:lnTo>
                    <a:pt x="710" y="43"/>
                  </a:lnTo>
                  <a:lnTo>
                    <a:pt x="718" y="34"/>
                  </a:lnTo>
                  <a:lnTo>
                    <a:pt x="718" y="26"/>
                  </a:lnTo>
                  <a:lnTo>
                    <a:pt x="727" y="17"/>
                  </a:lnTo>
                  <a:lnTo>
                    <a:pt x="736" y="8"/>
                  </a:lnTo>
                  <a:lnTo>
                    <a:pt x="744" y="0"/>
                  </a:lnTo>
                  <a:lnTo>
                    <a:pt x="753" y="0"/>
                  </a:lnTo>
                  <a:lnTo>
                    <a:pt x="761" y="0"/>
                  </a:lnTo>
                  <a:lnTo>
                    <a:pt x="770" y="0"/>
                  </a:lnTo>
                  <a:lnTo>
                    <a:pt x="779" y="8"/>
                  </a:lnTo>
                  <a:lnTo>
                    <a:pt x="787" y="17"/>
                  </a:lnTo>
                  <a:lnTo>
                    <a:pt x="796" y="26"/>
                  </a:lnTo>
                  <a:lnTo>
                    <a:pt x="796" y="34"/>
                  </a:lnTo>
                  <a:lnTo>
                    <a:pt x="805" y="43"/>
                  </a:lnTo>
                  <a:lnTo>
                    <a:pt x="813" y="52"/>
                  </a:lnTo>
                  <a:lnTo>
                    <a:pt x="822" y="60"/>
                  </a:lnTo>
                  <a:lnTo>
                    <a:pt x="822" y="77"/>
                  </a:lnTo>
                  <a:lnTo>
                    <a:pt x="831" y="86"/>
                  </a:lnTo>
                  <a:lnTo>
                    <a:pt x="839" y="103"/>
                  </a:lnTo>
                  <a:lnTo>
                    <a:pt x="839" y="121"/>
                  </a:lnTo>
                  <a:lnTo>
                    <a:pt x="848" y="138"/>
                  </a:lnTo>
                  <a:lnTo>
                    <a:pt x="857" y="155"/>
                  </a:lnTo>
                  <a:lnTo>
                    <a:pt x="857" y="173"/>
                  </a:lnTo>
                  <a:lnTo>
                    <a:pt x="865" y="190"/>
                  </a:lnTo>
                  <a:lnTo>
                    <a:pt x="874" y="207"/>
                  </a:lnTo>
                  <a:lnTo>
                    <a:pt x="883" y="225"/>
                  </a:lnTo>
                  <a:lnTo>
                    <a:pt x="883" y="250"/>
                  </a:lnTo>
                  <a:lnTo>
                    <a:pt x="891" y="268"/>
                  </a:lnTo>
                  <a:lnTo>
                    <a:pt x="900" y="285"/>
                  </a:lnTo>
                  <a:lnTo>
                    <a:pt x="900" y="311"/>
                  </a:lnTo>
                  <a:lnTo>
                    <a:pt x="909" y="328"/>
                  </a:lnTo>
                  <a:lnTo>
                    <a:pt x="917" y="346"/>
                  </a:lnTo>
                  <a:lnTo>
                    <a:pt x="917" y="372"/>
                  </a:lnTo>
                  <a:lnTo>
                    <a:pt x="926" y="389"/>
                  </a:lnTo>
                  <a:lnTo>
                    <a:pt x="934" y="406"/>
                  </a:lnTo>
                  <a:lnTo>
                    <a:pt x="943" y="432"/>
                  </a:lnTo>
                  <a:lnTo>
                    <a:pt x="943" y="449"/>
                  </a:lnTo>
                  <a:lnTo>
                    <a:pt x="952" y="467"/>
                  </a:lnTo>
                  <a:lnTo>
                    <a:pt x="960" y="484"/>
                  </a:lnTo>
                  <a:lnTo>
                    <a:pt x="960" y="501"/>
                  </a:lnTo>
                  <a:lnTo>
                    <a:pt x="969" y="519"/>
                  </a:lnTo>
                  <a:lnTo>
                    <a:pt x="978" y="536"/>
                  </a:lnTo>
                  <a:lnTo>
                    <a:pt x="978" y="553"/>
                  </a:lnTo>
                  <a:lnTo>
                    <a:pt x="986" y="571"/>
                  </a:lnTo>
                  <a:lnTo>
                    <a:pt x="995" y="579"/>
                  </a:lnTo>
                  <a:lnTo>
                    <a:pt x="1004" y="596"/>
                  </a:lnTo>
                  <a:lnTo>
                    <a:pt x="1004" y="605"/>
                  </a:lnTo>
                  <a:lnTo>
                    <a:pt x="1012" y="614"/>
                  </a:lnTo>
                  <a:lnTo>
                    <a:pt x="1021" y="622"/>
                  </a:lnTo>
                  <a:lnTo>
                    <a:pt x="1021" y="631"/>
                  </a:lnTo>
                  <a:lnTo>
                    <a:pt x="1030" y="640"/>
                  </a:lnTo>
                  <a:lnTo>
                    <a:pt x="1038" y="648"/>
                  </a:lnTo>
                  <a:lnTo>
                    <a:pt x="1047" y="657"/>
                  </a:lnTo>
                  <a:lnTo>
                    <a:pt x="1056" y="657"/>
                  </a:lnTo>
                  <a:lnTo>
                    <a:pt x="1064" y="657"/>
                  </a:lnTo>
                  <a:lnTo>
                    <a:pt x="1073" y="657"/>
                  </a:lnTo>
                  <a:lnTo>
                    <a:pt x="1081" y="648"/>
                  </a:lnTo>
                  <a:lnTo>
                    <a:pt x="1090" y="640"/>
                  </a:lnTo>
                  <a:lnTo>
                    <a:pt x="1099" y="631"/>
                  </a:lnTo>
                  <a:lnTo>
                    <a:pt x="1099" y="622"/>
                  </a:lnTo>
                  <a:lnTo>
                    <a:pt x="1107" y="614"/>
                  </a:lnTo>
                  <a:lnTo>
                    <a:pt x="1116" y="605"/>
                  </a:lnTo>
                  <a:lnTo>
                    <a:pt x="1125" y="596"/>
                  </a:lnTo>
                  <a:lnTo>
                    <a:pt x="1125" y="579"/>
                  </a:lnTo>
                  <a:lnTo>
                    <a:pt x="1133" y="571"/>
                  </a:lnTo>
                  <a:lnTo>
                    <a:pt x="1142" y="553"/>
                  </a:lnTo>
                  <a:lnTo>
                    <a:pt x="1142" y="536"/>
                  </a:lnTo>
                  <a:lnTo>
                    <a:pt x="1151" y="519"/>
                  </a:lnTo>
                  <a:lnTo>
                    <a:pt x="1159" y="501"/>
                  </a:lnTo>
                  <a:lnTo>
                    <a:pt x="1159" y="484"/>
                  </a:lnTo>
                  <a:lnTo>
                    <a:pt x="1168" y="467"/>
                  </a:lnTo>
                  <a:lnTo>
                    <a:pt x="1177" y="449"/>
                  </a:lnTo>
                  <a:lnTo>
                    <a:pt x="1185" y="432"/>
                  </a:lnTo>
                  <a:lnTo>
                    <a:pt x="1185" y="406"/>
                  </a:lnTo>
                  <a:lnTo>
                    <a:pt x="1194" y="389"/>
                  </a:lnTo>
                  <a:lnTo>
                    <a:pt x="1203" y="372"/>
                  </a:lnTo>
                  <a:lnTo>
                    <a:pt x="1203" y="346"/>
                  </a:lnTo>
                  <a:lnTo>
                    <a:pt x="1211" y="328"/>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tx1">
                    <a:lumMod val="95000"/>
                    <a:lumOff val="5000"/>
                  </a:schemeClr>
                </a:solidFill>
              </a:endParaRPr>
            </a:p>
          </p:txBody>
        </p:sp>
        <p:sp>
          <p:nvSpPr>
            <p:cNvPr id="23582" name="Line 29"/>
            <p:cNvSpPr>
              <a:spLocks noChangeShapeType="1"/>
            </p:cNvSpPr>
            <p:nvPr/>
          </p:nvSpPr>
          <p:spPr bwMode="auto">
            <a:xfrm>
              <a:off x="1552" y="1459"/>
              <a:ext cx="121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83" name="Rectangle 30"/>
            <p:cNvSpPr>
              <a:spLocks noChangeArrowheads="1"/>
            </p:cNvSpPr>
            <p:nvPr/>
          </p:nvSpPr>
          <p:spPr bwMode="auto">
            <a:xfrm>
              <a:off x="1812" y="767"/>
              <a:ext cx="59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chemeClr val="tx1">
                      <a:lumMod val="95000"/>
                      <a:lumOff val="5000"/>
                    </a:schemeClr>
                  </a:solidFill>
                  <a:latin typeface="Times" pitchFamily="18" charset="0"/>
                </a:rPr>
                <a:t>Time Domain</a:t>
              </a:r>
              <a:endParaRPr lang="en-GB">
                <a:solidFill>
                  <a:schemeClr val="tx1">
                    <a:lumMod val="95000"/>
                    <a:lumOff val="5000"/>
                  </a:schemeClr>
                </a:solidFill>
                <a:latin typeface="Times New Roman" pitchFamily="18" charset="0"/>
              </a:endParaRPr>
            </a:p>
          </p:txBody>
        </p:sp>
        <p:sp>
          <p:nvSpPr>
            <p:cNvPr id="23584" name="Rectangle 62"/>
            <p:cNvSpPr>
              <a:spLocks noChangeArrowheads="1"/>
            </p:cNvSpPr>
            <p:nvPr/>
          </p:nvSpPr>
          <p:spPr bwMode="auto">
            <a:xfrm>
              <a:off x="2016" y="2160"/>
              <a:ext cx="22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chemeClr val="tx1">
                      <a:lumMod val="95000"/>
                      <a:lumOff val="5000"/>
                    </a:schemeClr>
                  </a:solidFill>
                  <a:latin typeface="Times" pitchFamily="18" charset="0"/>
                </a:rPr>
                <a:t>t(ms)</a:t>
              </a:r>
              <a:endParaRPr lang="en-GB">
                <a:solidFill>
                  <a:schemeClr val="tx1">
                    <a:lumMod val="95000"/>
                    <a:lumOff val="5000"/>
                  </a:schemeClr>
                </a:solidFill>
                <a:latin typeface="Times New Roman" pitchFamily="18" charset="0"/>
              </a:endParaRPr>
            </a:p>
          </p:txBody>
        </p:sp>
        <p:sp>
          <p:nvSpPr>
            <p:cNvPr id="23585" name="Rectangle 63"/>
            <p:cNvSpPr>
              <a:spLocks noChangeArrowheads="1"/>
            </p:cNvSpPr>
            <p:nvPr/>
          </p:nvSpPr>
          <p:spPr bwMode="auto">
            <a:xfrm>
              <a:off x="3222" y="966"/>
              <a:ext cx="1211" cy="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chemeClr val="tx1">
                    <a:lumMod val="95000"/>
                    <a:lumOff val="5000"/>
                  </a:schemeClr>
                </a:solidFill>
              </a:endParaRPr>
            </a:p>
          </p:txBody>
        </p:sp>
        <p:sp>
          <p:nvSpPr>
            <p:cNvPr id="23586" name="Rectangle 64"/>
            <p:cNvSpPr>
              <a:spLocks noChangeArrowheads="1"/>
            </p:cNvSpPr>
            <p:nvPr/>
          </p:nvSpPr>
          <p:spPr bwMode="auto">
            <a:xfrm>
              <a:off x="3222" y="966"/>
              <a:ext cx="1211" cy="986"/>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tx1">
                    <a:lumMod val="95000"/>
                    <a:lumOff val="5000"/>
                  </a:schemeClr>
                </a:solidFill>
              </a:endParaRPr>
            </a:p>
          </p:txBody>
        </p:sp>
        <p:sp>
          <p:nvSpPr>
            <p:cNvPr id="23587" name="Line 65"/>
            <p:cNvSpPr>
              <a:spLocks noChangeShapeType="1"/>
            </p:cNvSpPr>
            <p:nvPr/>
          </p:nvSpPr>
          <p:spPr bwMode="auto">
            <a:xfrm>
              <a:off x="3222" y="966"/>
              <a:ext cx="121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88" name="Line 66"/>
            <p:cNvSpPr>
              <a:spLocks noChangeShapeType="1"/>
            </p:cNvSpPr>
            <p:nvPr/>
          </p:nvSpPr>
          <p:spPr bwMode="auto">
            <a:xfrm>
              <a:off x="3222" y="1952"/>
              <a:ext cx="121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89" name="Line 67"/>
            <p:cNvSpPr>
              <a:spLocks noChangeShapeType="1"/>
            </p:cNvSpPr>
            <p:nvPr/>
          </p:nvSpPr>
          <p:spPr bwMode="auto">
            <a:xfrm flipV="1">
              <a:off x="4433" y="966"/>
              <a:ext cx="1" cy="98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90" name="Line 68"/>
            <p:cNvSpPr>
              <a:spLocks noChangeShapeType="1"/>
            </p:cNvSpPr>
            <p:nvPr/>
          </p:nvSpPr>
          <p:spPr bwMode="auto">
            <a:xfrm flipV="1">
              <a:off x="3222" y="966"/>
              <a:ext cx="1" cy="98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91" name="Line 69"/>
            <p:cNvSpPr>
              <a:spLocks noChangeShapeType="1"/>
            </p:cNvSpPr>
            <p:nvPr/>
          </p:nvSpPr>
          <p:spPr bwMode="auto">
            <a:xfrm>
              <a:off x="3222" y="1952"/>
              <a:ext cx="121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92" name="Line 70"/>
            <p:cNvSpPr>
              <a:spLocks noChangeShapeType="1"/>
            </p:cNvSpPr>
            <p:nvPr/>
          </p:nvSpPr>
          <p:spPr bwMode="auto">
            <a:xfrm flipV="1">
              <a:off x="3222" y="966"/>
              <a:ext cx="1" cy="98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93" name="Line 71"/>
            <p:cNvSpPr>
              <a:spLocks noChangeShapeType="1"/>
            </p:cNvSpPr>
            <p:nvPr/>
          </p:nvSpPr>
          <p:spPr bwMode="auto">
            <a:xfrm flipV="1">
              <a:off x="3628" y="1944"/>
              <a:ext cx="1" cy="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94" name="Line 72"/>
            <p:cNvSpPr>
              <a:spLocks noChangeShapeType="1"/>
            </p:cNvSpPr>
            <p:nvPr/>
          </p:nvSpPr>
          <p:spPr bwMode="auto">
            <a:xfrm>
              <a:off x="3628" y="966"/>
              <a:ext cx="1" cy="9"/>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95" name="Rectangle 73"/>
            <p:cNvSpPr>
              <a:spLocks noChangeArrowheads="1"/>
            </p:cNvSpPr>
            <p:nvPr/>
          </p:nvSpPr>
          <p:spPr bwMode="auto">
            <a:xfrm>
              <a:off x="3559" y="1987"/>
              <a:ext cx="9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chemeClr val="tx1">
                      <a:lumMod val="95000"/>
                      <a:lumOff val="5000"/>
                    </a:schemeClr>
                  </a:solidFill>
                  <a:latin typeface="Times" pitchFamily="18" charset="0"/>
                </a:rPr>
                <a:t>-1</a:t>
              </a:r>
              <a:endParaRPr lang="en-GB">
                <a:solidFill>
                  <a:schemeClr val="tx1">
                    <a:lumMod val="95000"/>
                    <a:lumOff val="5000"/>
                  </a:schemeClr>
                </a:solidFill>
                <a:latin typeface="Times New Roman" pitchFamily="18" charset="0"/>
              </a:endParaRPr>
            </a:p>
          </p:txBody>
        </p:sp>
        <p:sp>
          <p:nvSpPr>
            <p:cNvPr id="23596" name="Line 74"/>
            <p:cNvSpPr>
              <a:spLocks noChangeShapeType="1"/>
            </p:cNvSpPr>
            <p:nvPr/>
          </p:nvSpPr>
          <p:spPr bwMode="auto">
            <a:xfrm flipV="1">
              <a:off x="4026" y="1944"/>
              <a:ext cx="1" cy="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97" name="Line 75"/>
            <p:cNvSpPr>
              <a:spLocks noChangeShapeType="1"/>
            </p:cNvSpPr>
            <p:nvPr/>
          </p:nvSpPr>
          <p:spPr bwMode="auto">
            <a:xfrm>
              <a:off x="4026" y="966"/>
              <a:ext cx="1" cy="9"/>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598" name="Rectangle 76"/>
            <p:cNvSpPr>
              <a:spLocks noChangeArrowheads="1"/>
            </p:cNvSpPr>
            <p:nvPr/>
          </p:nvSpPr>
          <p:spPr bwMode="auto">
            <a:xfrm>
              <a:off x="4000" y="1987"/>
              <a:ext cx="5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chemeClr val="tx1">
                      <a:lumMod val="95000"/>
                      <a:lumOff val="5000"/>
                    </a:schemeClr>
                  </a:solidFill>
                  <a:latin typeface="Times" pitchFamily="18" charset="0"/>
                </a:rPr>
                <a:t>1</a:t>
              </a:r>
              <a:endParaRPr lang="en-GB">
                <a:solidFill>
                  <a:schemeClr val="tx1">
                    <a:lumMod val="95000"/>
                    <a:lumOff val="5000"/>
                  </a:schemeClr>
                </a:solidFill>
                <a:latin typeface="Times New Roman" pitchFamily="18" charset="0"/>
              </a:endParaRPr>
            </a:p>
          </p:txBody>
        </p:sp>
        <p:sp>
          <p:nvSpPr>
            <p:cNvPr id="23599" name="Line 77"/>
            <p:cNvSpPr>
              <a:spLocks noChangeShapeType="1"/>
            </p:cNvSpPr>
            <p:nvPr/>
          </p:nvSpPr>
          <p:spPr bwMode="auto">
            <a:xfrm>
              <a:off x="3222" y="1295"/>
              <a:ext cx="8"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600" name="Line 78"/>
            <p:cNvSpPr>
              <a:spLocks noChangeShapeType="1"/>
            </p:cNvSpPr>
            <p:nvPr/>
          </p:nvSpPr>
          <p:spPr bwMode="auto">
            <a:xfrm flipH="1">
              <a:off x="4424" y="1295"/>
              <a:ext cx="9"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601" name="Rectangle 79"/>
            <p:cNvSpPr>
              <a:spLocks noChangeArrowheads="1"/>
            </p:cNvSpPr>
            <p:nvPr/>
          </p:nvSpPr>
          <p:spPr bwMode="auto">
            <a:xfrm>
              <a:off x="3031" y="122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chemeClr val="tx1">
                      <a:lumMod val="95000"/>
                      <a:lumOff val="5000"/>
                    </a:schemeClr>
                  </a:solidFill>
                  <a:latin typeface="Times" pitchFamily="18" charset="0"/>
                </a:rPr>
                <a:t>0.5</a:t>
              </a:r>
              <a:endParaRPr lang="en-GB">
                <a:solidFill>
                  <a:schemeClr val="tx1">
                    <a:lumMod val="95000"/>
                    <a:lumOff val="5000"/>
                  </a:schemeClr>
                </a:solidFill>
                <a:latin typeface="Times New Roman" pitchFamily="18" charset="0"/>
              </a:endParaRPr>
            </a:p>
          </p:txBody>
        </p:sp>
        <p:sp>
          <p:nvSpPr>
            <p:cNvPr id="23602" name="Line 80"/>
            <p:cNvSpPr>
              <a:spLocks noChangeShapeType="1"/>
            </p:cNvSpPr>
            <p:nvPr/>
          </p:nvSpPr>
          <p:spPr bwMode="auto">
            <a:xfrm>
              <a:off x="3222" y="966"/>
              <a:ext cx="121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603" name="Line 81"/>
            <p:cNvSpPr>
              <a:spLocks noChangeShapeType="1"/>
            </p:cNvSpPr>
            <p:nvPr/>
          </p:nvSpPr>
          <p:spPr bwMode="auto">
            <a:xfrm>
              <a:off x="3222" y="1952"/>
              <a:ext cx="1211"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604" name="Line 82"/>
            <p:cNvSpPr>
              <a:spLocks noChangeShapeType="1"/>
            </p:cNvSpPr>
            <p:nvPr/>
          </p:nvSpPr>
          <p:spPr bwMode="auto">
            <a:xfrm flipV="1">
              <a:off x="4433" y="966"/>
              <a:ext cx="1" cy="98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605" name="Line 83"/>
            <p:cNvSpPr>
              <a:spLocks noChangeShapeType="1"/>
            </p:cNvSpPr>
            <p:nvPr/>
          </p:nvSpPr>
          <p:spPr bwMode="auto">
            <a:xfrm flipV="1">
              <a:off x="3222" y="966"/>
              <a:ext cx="1" cy="98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606" name="Freeform 84"/>
            <p:cNvSpPr>
              <a:spLocks/>
            </p:cNvSpPr>
            <p:nvPr/>
          </p:nvSpPr>
          <p:spPr bwMode="auto">
            <a:xfrm>
              <a:off x="3611" y="1278"/>
              <a:ext cx="34" cy="26"/>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55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tx1">
                    <a:lumMod val="95000"/>
                    <a:lumOff val="5000"/>
                  </a:schemeClr>
                </a:solidFill>
              </a:endParaRPr>
            </a:p>
          </p:txBody>
        </p:sp>
        <p:sp>
          <p:nvSpPr>
            <p:cNvPr id="23607" name="Freeform 85"/>
            <p:cNvSpPr>
              <a:spLocks/>
            </p:cNvSpPr>
            <p:nvPr/>
          </p:nvSpPr>
          <p:spPr bwMode="auto">
            <a:xfrm>
              <a:off x="4009" y="1278"/>
              <a:ext cx="34" cy="26"/>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55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tx1">
                    <a:lumMod val="95000"/>
                    <a:lumOff val="5000"/>
                  </a:schemeClr>
                </a:solidFill>
              </a:endParaRPr>
            </a:p>
          </p:txBody>
        </p:sp>
        <p:sp>
          <p:nvSpPr>
            <p:cNvPr id="23608" name="Line 86"/>
            <p:cNvSpPr>
              <a:spLocks noChangeShapeType="1"/>
            </p:cNvSpPr>
            <p:nvPr/>
          </p:nvSpPr>
          <p:spPr bwMode="auto">
            <a:xfrm flipV="1">
              <a:off x="3628" y="1295"/>
              <a:ext cx="1" cy="65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609" name="Line 87"/>
            <p:cNvSpPr>
              <a:spLocks noChangeShapeType="1"/>
            </p:cNvSpPr>
            <p:nvPr/>
          </p:nvSpPr>
          <p:spPr bwMode="auto">
            <a:xfrm flipV="1">
              <a:off x="4026" y="1295"/>
              <a:ext cx="1" cy="65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solidFill>
                  <a:schemeClr val="tx1">
                    <a:lumMod val="95000"/>
                    <a:lumOff val="5000"/>
                  </a:schemeClr>
                </a:solidFill>
              </a:endParaRPr>
            </a:p>
          </p:txBody>
        </p:sp>
        <p:sp>
          <p:nvSpPr>
            <p:cNvPr id="23610" name="Rectangle 88"/>
            <p:cNvSpPr>
              <a:spLocks noChangeArrowheads="1"/>
            </p:cNvSpPr>
            <p:nvPr/>
          </p:nvSpPr>
          <p:spPr bwMode="auto">
            <a:xfrm>
              <a:off x="3351" y="767"/>
              <a:ext cx="82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chemeClr val="tx1">
                      <a:lumMod val="95000"/>
                      <a:lumOff val="5000"/>
                    </a:schemeClr>
                  </a:solidFill>
                  <a:latin typeface="Times" pitchFamily="18" charset="0"/>
                </a:rPr>
                <a:t>Frequency Domain</a:t>
              </a:r>
              <a:endParaRPr lang="en-GB">
                <a:solidFill>
                  <a:schemeClr val="tx1">
                    <a:lumMod val="95000"/>
                    <a:lumOff val="5000"/>
                  </a:schemeClr>
                </a:solidFill>
                <a:latin typeface="Times New Roman" pitchFamily="18" charset="0"/>
              </a:endParaRPr>
            </a:p>
          </p:txBody>
        </p:sp>
        <p:sp>
          <p:nvSpPr>
            <p:cNvPr id="23611" name="Rectangle 144"/>
            <p:cNvSpPr>
              <a:spLocks noChangeArrowheads="1"/>
            </p:cNvSpPr>
            <p:nvPr/>
          </p:nvSpPr>
          <p:spPr bwMode="auto">
            <a:xfrm>
              <a:off x="3648" y="2160"/>
              <a:ext cx="30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chemeClr val="tx1">
                      <a:lumMod val="95000"/>
                      <a:lumOff val="5000"/>
                    </a:schemeClr>
                  </a:solidFill>
                  <a:latin typeface="Times" pitchFamily="18" charset="0"/>
                </a:rPr>
                <a:t>f(KHz)</a:t>
              </a:r>
              <a:endParaRPr lang="en-GB">
                <a:solidFill>
                  <a:schemeClr val="tx1">
                    <a:lumMod val="95000"/>
                    <a:lumOff val="5000"/>
                  </a:schemeClr>
                </a:solidFill>
                <a:latin typeface="Times New Roman" pitchFamily="18" charset="0"/>
              </a:endParaRPr>
            </a:p>
          </p:txBody>
        </p:sp>
      </p:grpSp>
      <p:pic>
        <p:nvPicPr>
          <p:cNvPr id="2" name="59006451">
            <a:hlinkClick r:id="" action="ppaction://media"/>
            <a:extLst>
              <a:ext uri="{FF2B5EF4-FFF2-40B4-BE49-F238E27FC236}">
                <a16:creationId xmlns:a16="http://schemas.microsoft.com/office/drawing/2014/main" id="{51B939DF-ED13-4BB2-97E6-5A7FA5ED268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73800"/>
            <a:ext cx="487362" cy="487363"/>
          </a:xfrm>
          <a:prstGeom prst="rect">
            <a:avLst/>
          </a:prstGeom>
        </p:spPr>
      </p:pic>
      <p:sp>
        <p:nvSpPr>
          <p:cNvPr id="3" name="Footer Placeholder 2"/>
          <p:cNvSpPr>
            <a:spLocks noGrp="1"/>
          </p:cNvSpPr>
          <p:nvPr>
            <p:ph type="ftr" sz="quarter" idx="11"/>
          </p:nvPr>
        </p:nvSpPr>
        <p:spPr>
          <a:xfrm>
            <a:off x="562620" y="6451979"/>
            <a:ext cx="5421313" cy="365125"/>
          </a:xfrm>
        </p:spPr>
        <p:txBody>
          <a:bodyPr/>
          <a:lstStyle/>
          <a:p>
            <a:pPr>
              <a:defRPr/>
            </a:pPr>
            <a:r>
              <a:rPr lang="en-GB" dirty="0" smtClean="0"/>
              <a:t>Official (Open), Non-sensitive</a:t>
            </a:r>
            <a:endParaRPr lang="en-GB" dirty="0"/>
          </a:p>
        </p:txBody>
      </p:sp>
    </p:spTree>
    <p:custDataLst>
      <p:tags r:id="rId1"/>
    </p:custDataLst>
    <p:extLst>
      <p:ext uri="{BB962C8B-B14F-4D97-AF65-F5344CB8AC3E}">
        <p14:creationId xmlns:p14="http://schemas.microsoft.com/office/powerpoint/2010/main" val="23850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154"/>
          <p:cNvSpPr>
            <a:spLocks noChangeArrowheads="1"/>
          </p:cNvSpPr>
          <p:nvPr/>
        </p:nvSpPr>
        <p:spPr bwMode="auto">
          <a:xfrm>
            <a:off x="1695450" y="2447132"/>
            <a:ext cx="6481763" cy="3384550"/>
          </a:xfrm>
          <a:prstGeom prst="rect">
            <a:avLst/>
          </a:prstGeom>
          <a:solidFill>
            <a:schemeClr val="accent4">
              <a:lumMod val="40000"/>
              <a:lumOff val="60000"/>
            </a:schemeClr>
          </a:solidFill>
          <a:ln w="9525">
            <a:solidFill>
              <a:schemeClr val="bg1"/>
            </a:solidFill>
            <a:miter lim="800000"/>
            <a:headEnd/>
            <a:tailEnd/>
          </a:ln>
        </p:spPr>
        <p:txBody>
          <a:bodyPr wrap="none" anchor="ctr"/>
          <a:lstStyle/>
          <a:p>
            <a:endParaRPr lang="en-US"/>
          </a:p>
        </p:txBody>
      </p:sp>
      <p:sp>
        <p:nvSpPr>
          <p:cNvPr id="24580"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Alias</a:t>
            </a:r>
            <a:r>
              <a:rPr lang="en-GB" dirty="0" err="1">
                <a:latin typeface="Times New Roman" panose="02020603050405020304" pitchFamily="18" charset="0"/>
                <a:cs typeface="Times New Roman" panose="02020603050405020304" pitchFamily="18" charset="0"/>
              </a:rPr>
              <a:t>ing</a:t>
            </a:r>
            <a:r>
              <a:rPr lang="en-GB" dirty="0">
                <a:latin typeface="Times New Roman" panose="02020603050405020304" pitchFamily="18" charset="0"/>
                <a:cs typeface="Times New Roman" panose="02020603050405020304" pitchFamily="18" charset="0"/>
              </a:rPr>
              <a:t> in frequency domain</a:t>
            </a:r>
          </a:p>
        </p:txBody>
      </p:sp>
      <p:sp>
        <p:nvSpPr>
          <p:cNvPr id="24581" name="Rectangle 3"/>
          <p:cNvSpPr>
            <a:spLocks noGrp="1" noChangeArrowheads="1"/>
          </p:cNvSpPr>
          <p:nvPr>
            <p:ph type="body" idx="1"/>
          </p:nvPr>
        </p:nvSpPr>
        <p:spPr>
          <a:xfrm>
            <a:off x="457200" y="1600200"/>
            <a:ext cx="8229600" cy="615950"/>
          </a:xfrm>
        </p:spPr>
        <p:txBody>
          <a:bodyPr/>
          <a:lstStyle/>
          <a:p>
            <a:pPr eaLnBrk="1" hangingPunct="1"/>
            <a:r>
              <a:rPr lang="en-US" dirty="0">
                <a:solidFill>
                  <a:schemeClr val="accent1">
                    <a:lumMod val="75000"/>
                  </a:schemeClr>
                </a:solidFill>
                <a:latin typeface="Times New Roman" panose="02020603050405020304" pitchFamily="18" charset="0"/>
                <a:cs typeface="Times New Roman" panose="02020603050405020304" pitchFamily="18" charset="0"/>
              </a:rPr>
              <a:t>Spectrum of the sampled signal is:</a:t>
            </a:r>
            <a:endParaRPr lang="en-GB"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582" name="Rectangle 5"/>
          <p:cNvSpPr>
            <a:spLocks noChangeArrowheads="1"/>
          </p:cNvSpPr>
          <p:nvPr/>
        </p:nvSpPr>
        <p:spPr bwMode="auto">
          <a:xfrm>
            <a:off x="1695450" y="1190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sp>
        <p:nvSpPr>
          <p:cNvPr id="24583" name="Rectangle 30"/>
          <p:cNvSpPr>
            <a:spLocks noChangeArrowheads="1"/>
          </p:cNvSpPr>
          <p:nvPr/>
        </p:nvSpPr>
        <p:spPr bwMode="auto">
          <a:xfrm>
            <a:off x="2971800" y="2971800"/>
            <a:ext cx="10604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dirty="0">
                <a:solidFill>
                  <a:srgbClr val="000000"/>
                </a:solidFill>
                <a:latin typeface="Times New Roman" panose="02020603050405020304" pitchFamily="18" charset="0"/>
                <a:cs typeface="Times New Roman" panose="02020603050405020304" pitchFamily="18" charset="0"/>
              </a:rPr>
              <a:t>Time Domain</a:t>
            </a:r>
            <a:endParaRPr lang="en-GB" dirty="0">
              <a:latin typeface="Times New Roman" panose="02020603050405020304" pitchFamily="18" charset="0"/>
              <a:cs typeface="Times New Roman" panose="02020603050405020304" pitchFamily="18" charset="0"/>
            </a:endParaRPr>
          </a:p>
        </p:txBody>
      </p:sp>
      <p:sp>
        <p:nvSpPr>
          <p:cNvPr id="24584" name="Rectangle 31"/>
          <p:cNvSpPr>
            <a:spLocks noChangeArrowheads="1"/>
          </p:cNvSpPr>
          <p:nvPr/>
        </p:nvSpPr>
        <p:spPr bwMode="auto">
          <a:xfrm>
            <a:off x="2463800" y="3373438"/>
            <a:ext cx="1922463" cy="1579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85" name="Rectangle 32"/>
          <p:cNvSpPr>
            <a:spLocks noChangeArrowheads="1"/>
          </p:cNvSpPr>
          <p:nvPr/>
        </p:nvSpPr>
        <p:spPr bwMode="auto">
          <a:xfrm>
            <a:off x="2463800" y="3373438"/>
            <a:ext cx="1922463" cy="1579562"/>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86" name="Line 33"/>
          <p:cNvSpPr>
            <a:spLocks noChangeShapeType="1"/>
          </p:cNvSpPr>
          <p:nvPr/>
        </p:nvSpPr>
        <p:spPr bwMode="auto">
          <a:xfrm>
            <a:off x="2463800" y="3373438"/>
            <a:ext cx="1922463"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587" name="Line 34"/>
          <p:cNvSpPr>
            <a:spLocks noChangeShapeType="1"/>
          </p:cNvSpPr>
          <p:nvPr/>
        </p:nvSpPr>
        <p:spPr bwMode="auto">
          <a:xfrm>
            <a:off x="2463800" y="4953000"/>
            <a:ext cx="1922463"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588" name="Line 35"/>
          <p:cNvSpPr>
            <a:spLocks noChangeShapeType="1"/>
          </p:cNvSpPr>
          <p:nvPr/>
        </p:nvSpPr>
        <p:spPr bwMode="auto">
          <a:xfrm flipV="1">
            <a:off x="4386263" y="3373438"/>
            <a:ext cx="1587" cy="15795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589" name="Line 36"/>
          <p:cNvSpPr>
            <a:spLocks noChangeShapeType="1"/>
          </p:cNvSpPr>
          <p:nvPr/>
        </p:nvSpPr>
        <p:spPr bwMode="auto">
          <a:xfrm flipV="1">
            <a:off x="2463800" y="3373438"/>
            <a:ext cx="1588" cy="15795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590" name="Line 37"/>
          <p:cNvSpPr>
            <a:spLocks noChangeShapeType="1"/>
          </p:cNvSpPr>
          <p:nvPr/>
        </p:nvSpPr>
        <p:spPr bwMode="auto">
          <a:xfrm>
            <a:off x="2463800" y="4953000"/>
            <a:ext cx="1922463"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591" name="Line 38"/>
          <p:cNvSpPr>
            <a:spLocks noChangeShapeType="1"/>
          </p:cNvSpPr>
          <p:nvPr/>
        </p:nvSpPr>
        <p:spPr bwMode="auto">
          <a:xfrm flipV="1">
            <a:off x="2463800" y="3373438"/>
            <a:ext cx="1588" cy="15795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592" name="Line 39"/>
          <p:cNvSpPr>
            <a:spLocks noChangeShapeType="1"/>
          </p:cNvSpPr>
          <p:nvPr/>
        </p:nvSpPr>
        <p:spPr bwMode="auto">
          <a:xfrm flipV="1">
            <a:off x="2463800" y="4940300"/>
            <a:ext cx="1588" cy="127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593" name="Line 40"/>
          <p:cNvSpPr>
            <a:spLocks noChangeShapeType="1"/>
          </p:cNvSpPr>
          <p:nvPr/>
        </p:nvSpPr>
        <p:spPr bwMode="auto">
          <a:xfrm>
            <a:off x="2463800" y="3373438"/>
            <a:ext cx="1588" cy="142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594" name="Rectangle 41"/>
          <p:cNvSpPr>
            <a:spLocks noChangeArrowheads="1"/>
          </p:cNvSpPr>
          <p:nvPr/>
        </p:nvSpPr>
        <p:spPr bwMode="auto">
          <a:xfrm>
            <a:off x="2422525" y="5008563"/>
            <a:ext cx="1920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0</a:t>
            </a:r>
            <a:endParaRPr lang="en-GB">
              <a:latin typeface="Times New Roman" pitchFamily="18" charset="0"/>
            </a:endParaRPr>
          </a:p>
        </p:txBody>
      </p:sp>
      <p:sp>
        <p:nvSpPr>
          <p:cNvPr id="24595" name="Line 42"/>
          <p:cNvSpPr>
            <a:spLocks noChangeShapeType="1"/>
          </p:cNvSpPr>
          <p:nvPr/>
        </p:nvSpPr>
        <p:spPr bwMode="auto">
          <a:xfrm flipV="1">
            <a:off x="3425825" y="4940300"/>
            <a:ext cx="1588" cy="127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596" name="Line 43"/>
          <p:cNvSpPr>
            <a:spLocks noChangeShapeType="1"/>
          </p:cNvSpPr>
          <p:nvPr/>
        </p:nvSpPr>
        <p:spPr bwMode="auto">
          <a:xfrm>
            <a:off x="3425825" y="3373438"/>
            <a:ext cx="1588" cy="142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597" name="Rectangle 44"/>
          <p:cNvSpPr>
            <a:spLocks noChangeArrowheads="1"/>
          </p:cNvSpPr>
          <p:nvPr/>
        </p:nvSpPr>
        <p:spPr bwMode="auto">
          <a:xfrm>
            <a:off x="3384550" y="5008563"/>
            <a:ext cx="1920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1</a:t>
            </a:r>
            <a:endParaRPr lang="en-GB">
              <a:latin typeface="Times New Roman" pitchFamily="18" charset="0"/>
            </a:endParaRPr>
          </a:p>
        </p:txBody>
      </p:sp>
      <p:sp>
        <p:nvSpPr>
          <p:cNvPr id="24598" name="Line 45"/>
          <p:cNvSpPr>
            <a:spLocks noChangeShapeType="1"/>
          </p:cNvSpPr>
          <p:nvPr/>
        </p:nvSpPr>
        <p:spPr bwMode="auto">
          <a:xfrm flipV="1">
            <a:off x="4386263" y="4940300"/>
            <a:ext cx="1587" cy="127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599" name="Line 46"/>
          <p:cNvSpPr>
            <a:spLocks noChangeShapeType="1"/>
          </p:cNvSpPr>
          <p:nvPr/>
        </p:nvSpPr>
        <p:spPr bwMode="auto">
          <a:xfrm>
            <a:off x="4386263" y="3373438"/>
            <a:ext cx="1587" cy="142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00" name="Rectangle 47"/>
          <p:cNvSpPr>
            <a:spLocks noChangeArrowheads="1"/>
          </p:cNvSpPr>
          <p:nvPr/>
        </p:nvSpPr>
        <p:spPr bwMode="auto">
          <a:xfrm>
            <a:off x="4344988" y="5008563"/>
            <a:ext cx="1920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2</a:t>
            </a:r>
            <a:endParaRPr lang="en-GB">
              <a:latin typeface="Times New Roman" pitchFamily="18" charset="0"/>
            </a:endParaRPr>
          </a:p>
        </p:txBody>
      </p:sp>
      <p:sp>
        <p:nvSpPr>
          <p:cNvPr id="24601" name="Line 48"/>
          <p:cNvSpPr>
            <a:spLocks noChangeShapeType="1"/>
          </p:cNvSpPr>
          <p:nvPr/>
        </p:nvSpPr>
        <p:spPr bwMode="auto">
          <a:xfrm>
            <a:off x="2463800" y="3373438"/>
            <a:ext cx="1922463"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02" name="Line 49"/>
          <p:cNvSpPr>
            <a:spLocks noChangeShapeType="1"/>
          </p:cNvSpPr>
          <p:nvPr/>
        </p:nvSpPr>
        <p:spPr bwMode="auto">
          <a:xfrm>
            <a:off x="2463800" y="4953000"/>
            <a:ext cx="1922463"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03" name="Line 50"/>
          <p:cNvSpPr>
            <a:spLocks noChangeShapeType="1"/>
          </p:cNvSpPr>
          <p:nvPr/>
        </p:nvSpPr>
        <p:spPr bwMode="auto">
          <a:xfrm flipV="1">
            <a:off x="4386263" y="3373438"/>
            <a:ext cx="1587" cy="15795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04" name="Line 51"/>
          <p:cNvSpPr>
            <a:spLocks noChangeShapeType="1"/>
          </p:cNvSpPr>
          <p:nvPr/>
        </p:nvSpPr>
        <p:spPr bwMode="auto">
          <a:xfrm flipV="1">
            <a:off x="2463800" y="3373438"/>
            <a:ext cx="1588" cy="15795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05" name="Freeform 52"/>
          <p:cNvSpPr>
            <a:spLocks/>
          </p:cNvSpPr>
          <p:nvPr/>
        </p:nvSpPr>
        <p:spPr bwMode="auto">
          <a:xfrm>
            <a:off x="2463800" y="3635375"/>
            <a:ext cx="1922463" cy="1057275"/>
          </a:xfrm>
          <a:custGeom>
            <a:avLst/>
            <a:gdLst>
              <a:gd name="T0" fmla="*/ 9 w 1211"/>
              <a:gd name="T1" fmla="*/ 294 h 666"/>
              <a:gd name="T2" fmla="*/ 35 w 1211"/>
              <a:gd name="T3" fmla="*/ 233 h 666"/>
              <a:gd name="T4" fmla="*/ 52 w 1211"/>
              <a:gd name="T5" fmla="*/ 173 h 666"/>
              <a:gd name="T6" fmla="*/ 70 w 1211"/>
              <a:gd name="T7" fmla="*/ 121 h 666"/>
              <a:gd name="T8" fmla="*/ 87 w 1211"/>
              <a:gd name="T9" fmla="*/ 78 h 666"/>
              <a:gd name="T10" fmla="*/ 104 w 1211"/>
              <a:gd name="T11" fmla="*/ 43 h 666"/>
              <a:gd name="T12" fmla="*/ 121 w 1211"/>
              <a:gd name="T13" fmla="*/ 17 h 666"/>
              <a:gd name="T14" fmla="*/ 147 w 1211"/>
              <a:gd name="T15" fmla="*/ 0 h 666"/>
              <a:gd name="T16" fmla="*/ 173 w 1211"/>
              <a:gd name="T17" fmla="*/ 8 h 666"/>
              <a:gd name="T18" fmla="*/ 191 w 1211"/>
              <a:gd name="T19" fmla="*/ 34 h 666"/>
              <a:gd name="T20" fmla="*/ 217 w 1211"/>
              <a:gd name="T21" fmla="*/ 60 h 666"/>
              <a:gd name="T22" fmla="*/ 234 w 1211"/>
              <a:gd name="T23" fmla="*/ 104 h 666"/>
              <a:gd name="T24" fmla="*/ 251 w 1211"/>
              <a:gd name="T25" fmla="*/ 155 h 666"/>
              <a:gd name="T26" fmla="*/ 268 w 1211"/>
              <a:gd name="T27" fmla="*/ 207 h 666"/>
              <a:gd name="T28" fmla="*/ 286 w 1211"/>
              <a:gd name="T29" fmla="*/ 268 h 666"/>
              <a:gd name="T30" fmla="*/ 303 w 1211"/>
              <a:gd name="T31" fmla="*/ 337 h 666"/>
              <a:gd name="T32" fmla="*/ 320 w 1211"/>
              <a:gd name="T33" fmla="*/ 398 h 666"/>
              <a:gd name="T34" fmla="*/ 338 w 1211"/>
              <a:gd name="T35" fmla="*/ 458 h 666"/>
              <a:gd name="T36" fmla="*/ 355 w 1211"/>
              <a:gd name="T37" fmla="*/ 510 h 666"/>
              <a:gd name="T38" fmla="*/ 372 w 1211"/>
              <a:gd name="T39" fmla="*/ 562 h 666"/>
              <a:gd name="T40" fmla="*/ 398 w 1211"/>
              <a:gd name="T41" fmla="*/ 605 h 666"/>
              <a:gd name="T42" fmla="*/ 416 w 1211"/>
              <a:gd name="T43" fmla="*/ 631 h 666"/>
              <a:gd name="T44" fmla="*/ 433 w 1211"/>
              <a:gd name="T45" fmla="*/ 657 h 666"/>
              <a:gd name="T46" fmla="*/ 459 w 1211"/>
              <a:gd name="T47" fmla="*/ 666 h 666"/>
              <a:gd name="T48" fmla="*/ 485 w 1211"/>
              <a:gd name="T49" fmla="*/ 649 h 666"/>
              <a:gd name="T50" fmla="*/ 502 w 1211"/>
              <a:gd name="T51" fmla="*/ 623 h 666"/>
              <a:gd name="T52" fmla="*/ 519 w 1211"/>
              <a:gd name="T53" fmla="*/ 588 h 666"/>
              <a:gd name="T54" fmla="*/ 537 w 1211"/>
              <a:gd name="T55" fmla="*/ 545 h 666"/>
              <a:gd name="T56" fmla="*/ 554 w 1211"/>
              <a:gd name="T57" fmla="*/ 493 h 666"/>
              <a:gd name="T58" fmla="*/ 580 w 1211"/>
              <a:gd name="T59" fmla="*/ 432 h 666"/>
              <a:gd name="T60" fmla="*/ 597 w 1211"/>
              <a:gd name="T61" fmla="*/ 372 h 666"/>
              <a:gd name="T62" fmla="*/ 614 w 1211"/>
              <a:gd name="T63" fmla="*/ 311 h 666"/>
              <a:gd name="T64" fmla="*/ 632 w 1211"/>
              <a:gd name="T65" fmla="*/ 251 h 666"/>
              <a:gd name="T66" fmla="*/ 649 w 1211"/>
              <a:gd name="T67" fmla="*/ 190 h 666"/>
              <a:gd name="T68" fmla="*/ 666 w 1211"/>
              <a:gd name="T69" fmla="*/ 138 h 666"/>
              <a:gd name="T70" fmla="*/ 684 w 1211"/>
              <a:gd name="T71" fmla="*/ 95 h 666"/>
              <a:gd name="T72" fmla="*/ 701 w 1211"/>
              <a:gd name="T73" fmla="*/ 52 h 666"/>
              <a:gd name="T74" fmla="*/ 718 w 1211"/>
              <a:gd name="T75" fmla="*/ 26 h 666"/>
              <a:gd name="T76" fmla="*/ 744 w 1211"/>
              <a:gd name="T77" fmla="*/ 0 h 666"/>
              <a:gd name="T78" fmla="*/ 770 w 1211"/>
              <a:gd name="T79" fmla="*/ 0 h 666"/>
              <a:gd name="T80" fmla="*/ 796 w 1211"/>
              <a:gd name="T81" fmla="*/ 26 h 666"/>
              <a:gd name="T82" fmla="*/ 813 w 1211"/>
              <a:gd name="T83" fmla="*/ 52 h 666"/>
              <a:gd name="T84" fmla="*/ 831 w 1211"/>
              <a:gd name="T85" fmla="*/ 95 h 666"/>
              <a:gd name="T86" fmla="*/ 848 w 1211"/>
              <a:gd name="T87" fmla="*/ 138 h 666"/>
              <a:gd name="T88" fmla="*/ 865 w 1211"/>
              <a:gd name="T89" fmla="*/ 190 h 666"/>
              <a:gd name="T90" fmla="*/ 883 w 1211"/>
              <a:gd name="T91" fmla="*/ 251 h 666"/>
              <a:gd name="T92" fmla="*/ 900 w 1211"/>
              <a:gd name="T93" fmla="*/ 311 h 666"/>
              <a:gd name="T94" fmla="*/ 917 w 1211"/>
              <a:gd name="T95" fmla="*/ 372 h 666"/>
              <a:gd name="T96" fmla="*/ 943 w 1211"/>
              <a:gd name="T97" fmla="*/ 432 h 666"/>
              <a:gd name="T98" fmla="*/ 960 w 1211"/>
              <a:gd name="T99" fmla="*/ 493 h 666"/>
              <a:gd name="T100" fmla="*/ 978 w 1211"/>
              <a:gd name="T101" fmla="*/ 545 h 666"/>
              <a:gd name="T102" fmla="*/ 995 w 1211"/>
              <a:gd name="T103" fmla="*/ 588 h 666"/>
              <a:gd name="T104" fmla="*/ 1012 w 1211"/>
              <a:gd name="T105" fmla="*/ 623 h 666"/>
              <a:gd name="T106" fmla="*/ 1030 w 1211"/>
              <a:gd name="T107" fmla="*/ 649 h 666"/>
              <a:gd name="T108" fmla="*/ 1056 w 1211"/>
              <a:gd name="T109" fmla="*/ 666 h 666"/>
              <a:gd name="T110" fmla="*/ 1081 w 1211"/>
              <a:gd name="T111" fmla="*/ 657 h 666"/>
              <a:gd name="T112" fmla="*/ 1099 w 1211"/>
              <a:gd name="T113" fmla="*/ 631 h 666"/>
              <a:gd name="T114" fmla="*/ 1125 w 1211"/>
              <a:gd name="T115" fmla="*/ 605 h 666"/>
              <a:gd name="T116" fmla="*/ 1142 w 1211"/>
              <a:gd name="T117" fmla="*/ 562 h 666"/>
              <a:gd name="T118" fmla="*/ 1159 w 1211"/>
              <a:gd name="T119" fmla="*/ 510 h 666"/>
              <a:gd name="T120" fmla="*/ 1177 w 1211"/>
              <a:gd name="T121" fmla="*/ 458 h 666"/>
              <a:gd name="T122" fmla="*/ 1194 w 1211"/>
              <a:gd name="T123" fmla="*/ 398 h 666"/>
              <a:gd name="T124" fmla="*/ 1211 w 1211"/>
              <a:gd name="T125" fmla="*/ 337 h 6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11"/>
              <a:gd name="T190" fmla="*/ 0 h 666"/>
              <a:gd name="T191" fmla="*/ 1211 w 1211"/>
              <a:gd name="T192" fmla="*/ 666 h 6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11" h="666">
                <a:moveTo>
                  <a:pt x="0" y="337"/>
                </a:moveTo>
                <a:lnTo>
                  <a:pt x="9" y="311"/>
                </a:lnTo>
                <a:lnTo>
                  <a:pt x="9" y="294"/>
                </a:lnTo>
                <a:lnTo>
                  <a:pt x="18" y="268"/>
                </a:lnTo>
                <a:lnTo>
                  <a:pt x="26" y="251"/>
                </a:lnTo>
                <a:lnTo>
                  <a:pt x="35" y="233"/>
                </a:lnTo>
                <a:lnTo>
                  <a:pt x="35" y="207"/>
                </a:lnTo>
                <a:lnTo>
                  <a:pt x="44" y="190"/>
                </a:lnTo>
                <a:lnTo>
                  <a:pt x="52" y="173"/>
                </a:lnTo>
                <a:lnTo>
                  <a:pt x="52" y="155"/>
                </a:lnTo>
                <a:lnTo>
                  <a:pt x="61" y="138"/>
                </a:lnTo>
                <a:lnTo>
                  <a:pt x="70" y="121"/>
                </a:lnTo>
                <a:lnTo>
                  <a:pt x="70" y="104"/>
                </a:lnTo>
                <a:lnTo>
                  <a:pt x="78" y="95"/>
                </a:lnTo>
                <a:lnTo>
                  <a:pt x="87" y="78"/>
                </a:lnTo>
                <a:lnTo>
                  <a:pt x="95" y="60"/>
                </a:lnTo>
                <a:lnTo>
                  <a:pt x="95" y="52"/>
                </a:lnTo>
                <a:lnTo>
                  <a:pt x="104" y="43"/>
                </a:lnTo>
                <a:lnTo>
                  <a:pt x="113" y="34"/>
                </a:lnTo>
                <a:lnTo>
                  <a:pt x="113" y="26"/>
                </a:lnTo>
                <a:lnTo>
                  <a:pt x="121" y="17"/>
                </a:lnTo>
                <a:lnTo>
                  <a:pt x="130" y="8"/>
                </a:lnTo>
                <a:lnTo>
                  <a:pt x="139" y="0"/>
                </a:lnTo>
                <a:lnTo>
                  <a:pt x="147" y="0"/>
                </a:lnTo>
                <a:lnTo>
                  <a:pt x="156" y="0"/>
                </a:lnTo>
                <a:lnTo>
                  <a:pt x="165" y="0"/>
                </a:lnTo>
                <a:lnTo>
                  <a:pt x="173" y="8"/>
                </a:lnTo>
                <a:lnTo>
                  <a:pt x="182" y="17"/>
                </a:lnTo>
                <a:lnTo>
                  <a:pt x="191" y="26"/>
                </a:lnTo>
                <a:lnTo>
                  <a:pt x="191" y="34"/>
                </a:lnTo>
                <a:lnTo>
                  <a:pt x="199" y="43"/>
                </a:lnTo>
                <a:lnTo>
                  <a:pt x="208" y="52"/>
                </a:lnTo>
                <a:lnTo>
                  <a:pt x="217" y="60"/>
                </a:lnTo>
                <a:lnTo>
                  <a:pt x="217" y="78"/>
                </a:lnTo>
                <a:lnTo>
                  <a:pt x="225" y="95"/>
                </a:lnTo>
                <a:lnTo>
                  <a:pt x="234" y="104"/>
                </a:lnTo>
                <a:lnTo>
                  <a:pt x="234" y="121"/>
                </a:lnTo>
                <a:lnTo>
                  <a:pt x="243" y="138"/>
                </a:lnTo>
                <a:lnTo>
                  <a:pt x="251" y="155"/>
                </a:lnTo>
                <a:lnTo>
                  <a:pt x="251" y="173"/>
                </a:lnTo>
                <a:lnTo>
                  <a:pt x="260" y="190"/>
                </a:lnTo>
                <a:lnTo>
                  <a:pt x="268" y="207"/>
                </a:lnTo>
                <a:lnTo>
                  <a:pt x="277" y="233"/>
                </a:lnTo>
                <a:lnTo>
                  <a:pt x="277" y="251"/>
                </a:lnTo>
                <a:lnTo>
                  <a:pt x="286" y="268"/>
                </a:lnTo>
                <a:lnTo>
                  <a:pt x="294" y="294"/>
                </a:lnTo>
                <a:lnTo>
                  <a:pt x="294" y="311"/>
                </a:lnTo>
                <a:lnTo>
                  <a:pt x="303" y="337"/>
                </a:lnTo>
                <a:lnTo>
                  <a:pt x="312" y="354"/>
                </a:lnTo>
                <a:lnTo>
                  <a:pt x="312" y="372"/>
                </a:lnTo>
                <a:lnTo>
                  <a:pt x="320" y="398"/>
                </a:lnTo>
                <a:lnTo>
                  <a:pt x="329" y="415"/>
                </a:lnTo>
                <a:lnTo>
                  <a:pt x="338" y="432"/>
                </a:lnTo>
                <a:lnTo>
                  <a:pt x="338" y="458"/>
                </a:lnTo>
                <a:lnTo>
                  <a:pt x="346" y="476"/>
                </a:lnTo>
                <a:lnTo>
                  <a:pt x="355" y="493"/>
                </a:lnTo>
                <a:lnTo>
                  <a:pt x="355" y="510"/>
                </a:lnTo>
                <a:lnTo>
                  <a:pt x="364" y="527"/>
                </a:lnTo>
                <a:lnTo>
                  <a:pt x="372" y="545"/>
                </a:lnTo>
                <a:lnTo>
                  <a:pt x="372" y="562"/>
                </a:lnTo>
                <a:lnTo>
                  <a:pt x="381" y="571"/>
                </a:lnTo>
                <a:lnTo>
                  <a:pt x="390" y="588"/>
                </a:lnTo>
                <a:lnTo>
                  <a:pt x="398" y="605"/>
                </a:lnTo>
                <a:lnTo>
                  <a:pt x="398" y="614"/>
                </a:lnTo>
                <a:lnTo>
                  <a:pt x="407" y="623"/>
                </a:lnTo>
                <a:lnTo>
                  <a:pt x="416" y="631"/>
                </a:lnTo>
                <a:lnTo>
                  <a:pt x="416" y="640"/>
                </a:lnTo>
                <a:lnTo>
                  <a:pt x="424" y="649"/>
                </a:lnTo>
                <a:lnTo>
                  <a:pt x="433" y="657"/>
                </a:lnTo>
                <a:lnTo>
                  <a:pt x="441" y="666"/>
                </a:lnTo>
                <a:lnTo>
                  <a:pt x="450" y="666"/>
                </a:lnTo>
                <a:lnTo>
                  <a:pt x="459" y="666"/>
                </a:lnTo>
                <a:lnTo>
                  <a:pt x="467" y="666"/>
                </a:lnTo>
                <a:lnTo>
                  <a:pt x="476" y="657"/>
                </a:lnTo>
                <a:lnTo>
                  <a:pt x="485" y="649"/>
                </a:lnTo>
                <a:lnTo>
                  <a:pt x="493" y="640"/>
                </a:lnTo>
                <a:lnTo>
                  <a:pt x="493" y="631"/>
                </a:lnTo>
                <a:lnTo>
                  <a:pt x="502" y="623"/>
                </a:lnTo>
                <a:lnTo>
                  <a:pt x="511" y="614"/>
                </a:lnTo>
                <a:lnTo>
                  <a:pt x="519" y="605"/>
                </a:lnTo>
                <a:lnTo>
                  <a:pt x="519" y="588"/>
                </a:lnTo>
                <a:lnTo>
                  <a:pt x="528" y="571"/>
                </a:lnTo>
                <a:lnTo>
                  <a:pt x="537" y="562"/>
                </a:lnTo>
                <a:lnTo>
                  <a:pt x="537" y="545"/>
                </a:lnTo>
                <a:lnTo>
                  <a:pt x="545" y="527"/>
                </a:lnTo>
                <a:lnTo>
                  <a:pt x="554" y="510"/>
                </a:lnTo>
                <a:lnTo>
                  <a:pt x="554" y="493"/>
                </a:lnTo>
                <a:lnTo>
                  <a:pt x="563" y="476"/>
                </a:lnTo>
                <a:lnTo>
                  <a:pt x="571" y="458"/>
                </a:lnTo>
                <a:lnTo>
                  <a:pt x="580" y="432"/>
                </a:lnTo>
                <a:lnTo>
                  <a:pt x="580" y="415"/>
                </a:lnTo>
                <a:lnTo>
                  <a:pt x="588" y="398"/>
                </a:lnTo>
                <a:lnTo>
                  <a:pt x="597" y="372"/>
                </a:lnTo>
                <a:lnTo>
                  <a:pt x="597" y="354"/>
                </a:lnTo>
                <a:lnTo>
                  <a:pt x="606" y="337"/>
                </a:lnTo>
                <a:lnTo>
                  <a:pt x="614" y="311"/>
                </a:lnTo>
                <a:lnTo>
                  <a:pt x="614" y="294"/>
                </a:lnTo>
                <a:lnTo>
                  <a:pt x="623" y="268"/>
                </a:lnTo>
                <a:lnTo>
                  <a:pt x="632" y="251"/>
                </a:lnTo>
                <a:lnTo>
                  <a:pt x="640" y="233"/>
                </a:lnTo>
                <a:lnTo>
                  <a:pt x="640" y="207"/>
                </a:lnTo>
                <a:lnTo>
                  <a:pt x="649" y="190"/>
                </a:lnTo>
                <a:lnTo>
                  <a:pt x="658" y="173"/>
                </a:lnTo>
                <a:lnTo>
                  <a:pt x="658" y="155"/>
                </a:lnTo>
                <a:lnTo>
                  <a:pt x="666" y="138"/>
                </a:lnTo>
                <a:lnTo>
                  <a:pt x="675" y="121"/>
                </a:lnTo>
                <a:lnTo>
                  <a:pt x="675" y="104"/>
                </a:lnTo>
                <a:lnTo>
                  <a:pt x="684" y="95"/>
                </a:lnTo>
                <a:lnTo>
                  <a:pt x="692" y="78"/>
                </a:lnTo>
                <a:lnTo>
                  <a:pt x="701" y="60"/>
                </a:lnTo>
                <a:lnTo>
                  <a:pt x="701" y="52"/>
                </a:lnTo>
                <a:lnTo>
                  <a:pt x="710" y="43"/>
                </a:lnTo>
                <a:lnTo>
                  <a:pt x="718" y="34"/>
                </a:lnTo>
                <a:lnTo>
                  <a:pt x="718" y="26"/>
                </a:lnTo>
                <a:lnTo>
                  <a:pt x="727" y="17"/>
                </a:lnTo>
                <a:lnTo>
                  <a:pt x="736" y="8"/>
                </a:lnTo>
                <a:lnTo>
                  <a:pt x="744" y="0"/>
                </a:lnTo>
                <a:lnTo>
                  <a:pt x="753" y="0"/>
                </a:lnTo>
                <a:lnTo>
                  <a:pt x="761" y="0"/>
                </a:lnTo>
                <a:lnTo>
                  <a:pt x="770" y="0"/>
                </a:lnTo>
                <a:lnTo>
                  <a:pt x="779" y="8"/>
                </a:lnTo>
                <a:lnTo>
                  <a:pt x="787" y="17"/>
                </a:lnTo>
                <a:lnTo>
                  <a:pt x="796" y="26"/>
                </a:lnTo>
                <a:lnTo>
                  <a:pt x="796" y="34"/>
                </a:lnTo>
                <a:lnTo>
                  <a:pt x="805" y="43"/>
                </a:lnTo>
                <a:lnTo>
                  <a:pt x="813" y="52"/>
                </a:lnTo>
                <a:lnTo>
                  <a:pt x="822" y="60"/>
                </a:lnTo>
                <a:lnTo>
                  <a:pt x="822" y="78"/>
                </a:lnTo>
                <a:lnTo>
                  <a:pt x="831" y="95"/>
                </a:lnTo>
                <a:lnTo>
                  <a:pt x="839" y="104"/>
                </a:lnTo>
                <a:lnTo>
                  <a:pt x="839" y="121"/>
                </a:lnTo>
                <a:lnTo>
                  <a:pt x="848" y="138"/>
                </a:lnTo>
                <a:lnTo>
                  <a:pt x="857" y="155"/>
                </a:lnTo>
                <a:lnTo>
                  <a:pt x="857" y="173"/>
                </a:lnTo>
                <a:lnTo>
                  <a:pt x="865" y="190"/>
                </a:lnTo>
                <a:lnTo>
                  <a:pt x="874" y="207"/>
                </a:lnTo>
                <a:lnTo>
                  <a:pt x="883" y="233"/>
                </a:lnTo>
                <a:lnTo>
                  <a:pt x="883" y="251"/>
                </a:lnTo>
                <a:lnTo>
                  <a:pt x="891" y="268"/>
                </a:lnTo>
                <a:lnTo>
                  <a:pt x="900" y="294"/>
                </a:lnTo>
                <a:lnTo>
                  <a:pt x="900" y="311"/>
                </a:lnTo>
                <a:lnTo>
                  <a:pt x="909" y="337"/>
                </a:lnTo>
                <a:lnTo>
                  <a:pt x="917" y="354"/>
                </a:lnTo>
                <a:lnTo>
                  <a:pt x="917" y="372"/>
                </a:lnTo>
                <a:lnTo>
                  <a:pt x="926" y="398"/>
                </a:lnTo>
                <a:lnTo>
                  <a:pt x="934" y="415"/>
                </a:lnTo>
                <a:lnTo>
                  <a:pt x="943" y="432"/>
                </a:lnTo>
                <a:lnTo>
                  <a:pt x="943" y="458"/>
                </a:lnTo>
                <a:lnTo>
                  <a:pt x="952" y="476"/>
                </a:lnTo>
                <a:lnTo>
                  <a:pt x="960" y="493"/>
                </a:lnTo>
                <a:lnTo>
                  <a:pt x="960" y="510"/>
                </a:lnTo>
                <a:lnTo>
                  <a:pt x="969" y="527"/>
                </a:lnTo>
                <a:lnTo>
                  <a:pt x="978" y="545"/>
                </a:lnTo>
                <a:lnTo>
                  <a:pt x="978" y="562"/>
                </a:lnTo>
                <a:lnTo>
                  <a:pt x="986" y="571"/>
                </a:lnTo>
                <a:lnTo>
                  <a:pt x="995" y="588"/>
                </a:lnTo>
                <a:lnTo>
                  <a:pt x="1004" y="605"/>
                </a:lnTo>
                <a:lnTo>
                  <a:pt x="1004" y="614"/>
                </a:lnTo>
                <a:lnTo>
                  <a:pt x="1012" y="623"/>
                </a:lnTo>
                <a:lnTo>
                  <a:pt x="1021" y="631"/>
                </a:lnTo>
                <a:lnTo>
                  <a:pt x="1021" y="640"/>
                </a:lnTo>
                <a:lnTo>
                  <a:pt x="1030" y="649"/>
                </a:lnTo>
                <a:lnTo>
                  <a:pt x="1038" y="657"/>
                </a:lnTo>
                <a:lnTo>
                  <a:pt x="1047" y="666"/>
                </a:lnTo>
                <a:lnTo>
                  <a:pt x="1056" y="666"/>
                </a:lnTo>
                <a:lnTo>
                  <a:pt x="1064" y="666"/>
                </a:lnTo>
                <a:lnTo>
                  <a:pt x="1073" y="666"/>
                </a:lnTo>
                <a:lnTo>
                  <a:pt x="1081" y="657"/>
                </a:lnTo>
                <a:lnTo>
                  <a:pt x="1090" y="649"/>
                </a:lnTo>
                <a:lnTo>
                  <a:pt x="1099" y="640"/>
                </a:lnTo>
                <a:lnTo>
                  <a:pt x="1099" y="631"/>
                </a:lnTo>
                <a:lnTo>
                  <a:pt x="1107" y="623"/>
                </a:lnTo>
                <a:lnTo>
                  <a:pt x="1116" y="614"/>
                </a:lnTo>
                <a:lnTo>
                  <a:pt x="1125" y="605"/>
                </a:lnTo>
                <a:lnTo>
                  <a:pt x="1125" y="588"/>
                </a:lnTo>
                <a:lnTo>
                  <a:pt x="1133" y="571"/>
                </a:lnTo>
                <a:lnTo>
                  <a:pt x="1142" y="562"/>
                </a:lnTo>
                <a:lnTo>
                  <a:pt x="1142" y="545"/>
                </a:lnTo>
                <a:lnTo>
                  <a:pt x="1151" y="527"/>
                </a:lnTo>
                <a:lnTo>
                  <a:pt x="1159" y="510"/>
                </a:lnTo>
                <a:lnTo>
                  <a:pt x="1159" y="493"/>
                </a:lnTo>
                <a:lnTo>
                  <a:pt x="1168" y="476"/>
                </a:lnTo>
                <a:lnTo>
                  <a:pt x="1177" y="458"/>
                </a:lnTo>
                <a:lnTo>
                  <a:pt x="1185" y="432"/>
                </a:lnTo>
                <a:lnTo>
                  <a:pt x="1185" y="415"/>
                </a:lnTo>
                <a:lnTo>
                  <a:pt x="1194" y="398"/>
                </a:lnTo>
                <a:lnTo>
                  <a:pt x="1203" y="372"/>
                </a:lnTo>
                <a:lnTo>
                  <a:pt x="1203" y="354"/>
                </a:lnTo>
                <a:lnTo>
                  <a:pt x="1211" y="337"/>
                </a:lnTo>
              </a:path>
            </a:pathLst>
          </a:custGeom>
          <a:noFill/>
          <a:ln w="142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06" name="Line 53"/>
          <p:cNvSpPr>
            <a:spLocks noChangeShapeType="1"/>
          </p:cNvSpPr>
          <p:nvPr/>
        </p:nvSpPr>
        <p:spPr bwMode="auto">
          <a:xfrm>
            <a:off x="2463800" y="4170363"/>
            <a:ext cx="1922463"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07" name="Oval 54"/>
          <p:cNvSpPr>
            <a:spLocks noChangeArrowheads="1"/>
          </p:cNvSpPr>
          <p:nvPr/>
        </p:nvSpPr>
        <p:spPr bwMode="auto">
          <a:xfrm>
            <a:off x="2436813" y="4143375"/>
            <a:ext cx="41275" cy="41275"/>
          </a:xfrm>
          <a:prstGeom prst="ellipse">
            <a:avLst/>
          </a:prstGeom>
          <a:noFill/>
          <a:ln w="555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08" name="Oval 55"/>
          <p:cNvSpPr>
            <a:spLocks noChangeArrowheads="1"/>
          </p:cNvSpPr>
          <p:nvPr/>
        </p:nvSpPr>
        <p:spPr bwMode="auto">
          <a:xfrm>
            <a:off x="3041650" y="4513263"/>
            <a:ext cx="41275" cy="41275"/>
          </a:xfrm>
          <a:prstGeom prst="ellipse">
            <a:avLst/>
          </a:prstGeom>
          <a:noFill/>
          <a:ln w="555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09" name="Oval 56"/>
          <p:cNvSpPr>
            <a:spLocks noChangeArrowheads="1"/>
          </p:cNvSpPr>
          <p:nvPr/>
        </p:nvSpPr>
        <p:spPr bwMode="auto">
          <a:xfrm>
            <a:off x="3644900" y="3606800"/>
            <a:ext cx="41275" cy="41275"/>
          </a:xfrm>
          <a:prstGeom prst="ellipse">
            <a:avLst/>
          </a:prstGeom>
          <a:noFill/>
          <a:ln w="555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10" name="Oval 57"/>
          <p:cNvSpPr>
            <a:spLocks noChangeArrowheads="1"/>
          </p:cNvSpPr>
          <p:nvPr/>
        </p:nvSpPr>
        <p:spPr bwMode="auto">
          <a:xfrm>
            <a:off x="4235450" y="4513263"/>
            <a:ext cx="41275" cy="41275"/>
          </a:xfrm>
          <a:prstGeom prst="ellipse">
            <a:avLst/>
          </a:prstGeom>
          <a:noFill/>
          <a:ln w="555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11" name="Line 58"/>
          <p:cNvSpPr>
            <a:spLocks noChangeShapeType="1"/>
          </p:cNvSpPr>
          <p:nvPr/>
        </p:nvSpPr>
        <p:spPr bwMode="auto">
          <a:xfrm>
            <a:off x="2463800" y="4170363"/>
            <a:ext cx="15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12" name="Line 59"/>
          <p:cNvSpPr>
            <a:spLocks noChangeShapeType="1"/>
          </p:cNvSpPr>
          <p:nvPr/>
        </p:nvSpPr>
        <p:spPr bwMode="auto">
          <a:xfrm>
            <a:off x="3068638" y="4170363"/>
            <a:ext cx="1587" cy="3714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13" name="Line 60"/>
          <p:cNvSpPr>
            <a:spLocks noChangeShapeType="1"/>
          </p:cNvSpPr>
          <p:nvPr/>
        </p:nvSpPr>
        <p:spPr bwMode="auto">
          <a:xfrm flipV="1">
            <a:off x="3671888" y="3635375"/>
            <a:ext cx="1587" cy="5349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14" name="Line 61"/>
          <p:cNvSpPr>
            <a:spLocks noChangeShapeType="1"/>
          </p:cNvSpPr>
          <p:nvPr/>
        </p:nvSpPr>
        <p:spPr bwMode="auto">
          <a:xfrm>
            <a:off x="4262438" y="4170363"/>
            <a:ext cx="1587" cy="3714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15" name="Rectangle 62"/>
          <p:cNvSpPr>
            <a:spLocks noChangeArrowheads="1"/>
          </p:cNvSpPr>
          <p:nvPr/>
        </p:nvSpPr>
        <p:spPr bwMode="auto">
          <a:xfrm>
            <a:off x="3192463" y="5254625"/>
            <a:ext cx="40556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dirty="0">
                <a:solidFill>
                  <a:srgbClr val="000000"/>
                </a:solidFill>
                <a:latin typeface="Times New Roman" panose="02020603050405020304" pitchFamily="18" charset="0"/>
                <a:cs typeface="Times New Roman" panose="02020603050405020304" pitchFamily="18" charset="0"/>
              </a:rPr>
              <a:t>t(</a:t>
            </a:r>
            <a:r>
              <a:rPr lang="en-GB" sz="1500" dirty="0" err="1">
                <a:solidFill>
                  <a:srgbClr val="000000"/>
                </a:solidFill>
                <a:latin typeface="Times New Roman" panose="02020603050405020304" pitchFamily="18" charset="0"/>
                <a:cs typeface="Times New Roman" panose="02020603050405020304" pitchFamily="18" charset="0"/>
              </a:rPr>
              <a:t>ms</a:t>
            </a:r>
            <a:r>
              <a:rPr lang="en-GB" sz="1500" dirty="0">
                <a:solidFill>
                  <a:srgbClr val="000000"/>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24616" name="Rectangle 88"/>
          <p:cNvSpPr>
            <a:spLocks noChangeArrowheads="1"/>
          </p:cNvSpPr>
          <p:nvPr/>
        </p:nvSpPr>
        <p:spPr bwMode="auto">
          <a:xfrm>
            <a:off x="5334000" y="2971800"/>
            <a:ext cx="1463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GB" sz="1500" dirty="0">
                <a:solidFill>
                  <a:srgbClr val="000000"/>
                </a:solidFill>
                <a:latin typeface="Times New Roman" panose="02020603050405020304" pitchFamily="18" charset="0"/>
                <a:cs typeface="Times New Roman" panose="02020603050405020304" pitchFamily="18" charset="0"/>
              </a:rPr>
              <a:t>Frequency Domain</a:t>
            </a:r>
            <a:endParaRPr lang="en-GB" dirty="0">
              <a:latin typeface="Times New Roman" panose="02020603050405020304" pitchFamily="18" charset="0"/>
              <a:cs typeface="Times New Roman" panose="02020603050405020304" pitchFamily="18" charset="0"/>
            </a:endParaRPr>
          </a:p>
        </p:txBody>
      </p:sp>
      <p:sp>
        <p:nvSpPr>
          <p:cNvPr id="24617" name="Rectangle 89"/>
          <p:cNvSpPr>
            <a:spLocks noChangeArrowheads="1"/>
          </p:cNvSpPr>
          <p:nvPr/>
        </p:nvSpPr>
        <p:spPr bwMode="auto">
          <a:xfrm>
            <a:off x="5114925" y="3373438"/>
            <a:ext cx="1922463" cy="1579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18" name="Rectangle 90"/>
          <p:cNvSpPr>
            <a:spLocks noChangeArrowheads="1"/>
          </p:cNvSpPr>
          <p:nvPr/>
        </p:nvSpPr>
        <p:spPr bwMode="auto">
          <a:xfrm>
            <a:off x="5114925" y="3373438"/>
            <a:ext cx="1922463" cy="1579562"/>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19" name="Line 91"/>
          <p:cNvSpPr>
            <a:spLocks noChangeShapeType="1"/>
          </p:cNvSpPr>
          <p:nvPr/>
        </p:nvSpPr>
        <p:spPr bwMode="auto">
          <a:xfrm>
            <a:off x="5114925" y="3373438"/>
            <a:ext cx="1922463"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20" name="Line 92"/>
          <p:cNvSpPr>
            <a:spLocks noChangeShapeType="1"/>
          </p:cNvSpPr>
          <p:nvPr/>
        </p:nvSpPr>
        <p:spPr bwMode="auto">
          <a:xfrm>
            <a:off x="5114925" y="4953000"/>
            <a:ext cx="1922463"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21" name="Line 93"/>
          <p:cNvSpPr>
            <a:spLocks noChangeShapeType="1"/>
          </p:cNvSpPr>
          <p:nvPr/>
        </p:nvSpPr>
        <p:spPr bwMode="auto">
          <a:xfrm flipV="1">
            <a:off x="7037388" y="3373438"/>
            <a:ext cx="1587" cy="15795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22" name="Line 94"/>
          <p:cNvSpPr>
            <a:spLocks noChangeShapeType="1"/>
          </p:cNvSpPr>
          <p:nvPr/>
        </p:nvSpPr>
        <p:spPr bwMode="auto">
          <a:xfrm flipV="1">
            <a:off x="5114925" y="3373438"/>
            <a:ext cx="1588" cy="15795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23" name="Line 95"/>
          <p:cNvSpPr>
            <a:spLocks noChangeShapeType="1"/>
          </p:cNvSpPr>
          <p:nvPr/>
        </p:nvSpPr>
        <p:spPr bwMode="auto">
          <a:xfrm>
            <a:off x="5114925" y="4953000"/>
            <a:ext cx="1922463"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24" name="Line 96"/>
          <p:cNvSpPr>
            <a:spLocks noChangeShapeType="1"/>
          </p:cNvSpPr>
          <p:nvPr/>
        </p:nvSpPr>
        <p:spPr bwMode="auto">
          <a:xfrm flipV="1">
            <a:off x="5114925" y="3373438"/>
            <a:ext cx="1588" cy="15795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25" name="Line 97"/>
          <p:cNvSpPr>
            <a:spLocks noChangeShapeType="1"/>
          </p:cNvSpPr>
          <p:nvPr/>
        </p:nvSpPr>
        <p:spPr bwMode="auto">
          <a:xfrm flipV="1">
            <a:off x="5237163" y="4940300"/>
            <a:ext cx="1587" cy="127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26" name="Line 98"/>
          <p:cNvSpPr>
            <a:spLocks noChangeShapeType="1"/>
          </p:cNvSpPr>
          <p:nvPr/>
        </p:nvSpPr>
        <p:spPr bwMode="auto">
          <a:xfrm>
            <a:off x="5237163" y="3373438"/>
            <a:ext cx="1587" cy="142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27" name="Rectangle 99"/>
          <p:cNvSpPr>
            <a:spLocks noChangeArrowheads="1"/>
          </p:cNvSpPr>
          <p:nvPr/>
        </p:nvSpPr>
        <p:spPr bwMode="auto">
          <a:xfrm>
            <a:off x="5127625" y="5008563"/>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    </a:t>
            </a:r>
            <a:endParaRPr lang="en-GB">
              <a:latin typeface="Times New Roman" pitchFamily="18" charset="0"/>
            </a:endParaRPr>
          </a:p>
        </p:txBody>
      </p:sp>
      <p:sp>
        <p:nvSpPr>
          <p:cNvPr id="24628" name="Line 100"/>
          <p:cNvSpPr>
            <a:spLocks noChangeShapeType="1"/>
          </p:cNvSpPr>
          <p:nvPr/>
        </p:nvSpPr>
        <p:spPr bwMode="auto">
          <a:xfrm flipV="1">
            <a:off x="5375275" y="4940300"/>
            <a:ext cx="1588" cy="127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29" name="Line 101"/>
          <p:cNvSpPr>
            <a:spLocks noChangeShapeType="1"/>
          </p:cNvSpPr>
          <p:nvPr/>
        </p:nvSpPr>
        <p:spPr bwMode="auto">
          <a:xfrm>
            <a:off x="5375275" y="3373438"/>
            <a:ext cx="1588" cy="142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30" name="Rectangle 102"/>
          <p:cNvSpPr>
            <a:spLocks noChangeArrowheads="1"/>
          </p:cNvSpPr>
          <p:nvPr/>
        </p:nvSpPr>
        <p:spPr bwMode="auto">
          <a:xfrm>
            <a:off x="5197475" y="5008563"/>
            <a:ext cx="301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FF"/>
                </a:solidFill>
                <a:latin typeface="Times" pitchFamily="18" charset="0"/>
              </a:rPr>
              <a:t>-2.2</a:t>
            </a:r>
            <a:endParaRPr lang="en-GB">
              <a:solidFill>
                <a:srgbClr val="0000FF"/>
              </a:solidFill>
              <a:latin typeface="Times New Roman" pitchFamily="18" charset="0"/>
            </a:endParaRPr>
          </a:p>
        </p:txBody>
      </p:sp>
      <p:sp>
        <p:nvSpPr>
          <p:cNvPr id="24631" name="Line 103"/>
          <p:cNvSpPr>
            <a:spLocks noChangeShapeType="1"/>
          </p:cNvSpPr>
          <p:nvPr/>
        </p:nvSpPr>
        <p:spPr bwMode="auto">
          <a:xfrm flipV="1">
            <a:off x="5759450" y="4940300"/>
            <a:ext cx="1588" cy="127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32" name="Line 104"/>
          <p:cNvSpPr>
            <a:spLocks noChangeShapeType="1"/>
          </p:cNvSpPr>
          <p:nvPr/>
        </p:nvSpPr>
        <p:spPr bwMode="auto">
          <a:xfrm>
            <a:off x="5759450" y="3373438"/>
            <a:ext cx="1588" cy="142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33" name="Rectangle 105"/>
          <p:cNvSpPr>
            <a:spLocks noChangeArrowheads="1"/>
          </p:cNvSpPr>
          <p:nvPr/>
        </p:nvSpPr>
        <p:spPr bwMode="auto">
          <a:xfrm>
            <a:off x="5622925" y="5008563"/>
            <a:ext cx="3571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 -1 </a:t>
            </a:r>
            <a:endParaRPr lang="en-GB">
              <a:latin typeface="Times New Roman" pitchFamily="18" charset="0"/>
            </a:endParaRPr>
          </a:p>
        </p:txBody>
      </p:sp>
      <p:sp>
        <p:nvSpPr>
          <p:cNvPr id="24634" name="Line 106"/>
          <p:cNvSpPr>
            <a:spLocks noChangeShapeType="1"/>
          </p:cNvSpPr>
          <p:nvPr/>
        </p:nvSpPr>
        <p:spPr bwMode="auto">
          <a:xfrm flipV="1">
            <a:off x="5883275" y="4940300"/>
            <a:ext cx="1588" cy="127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35" name="Line 107"/>
          <p:cNvSpPr>
            <a:spLocks noChangeShapeType="1"/>
          </p:cNvSpPr>
          <p:nvPr/>
        </p:nvSpPr>
        <p:spPr bwMode="auto">
          <a:xfrm>
            <a:off x="5883275" y="3373438"/>
            <a:ext cx="1588" cy="142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36" name="Rectangle 108"/>
          <p:cNvSpPr>
            <a:spLocks noChangeArrowheads="1"/>
          </p:cNvSpPr>
          <p:nvPr/>
        </p:nvSpPr>
        <p:spPr bwMode="auto">
          <a:xfrm>
            <a:off x="5773738" y="5008563"/>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    </a:t>
            </a:r>
            <a:endParaRPr lang="en-GB">
              <a:latin typeface="Times New Roman" pitchFamily="18" charset="0"/>
            </a:endParaRPr>
          </a:p>
        </p:txBody>
      </p:sp>
      <p:sp>
        <p:nvSpPr>
          <p:cNvPr id="24637" name="Line 109"/>
          <p:cNvSpPr>
            <a:spLocks noChangeShapeType="1"/>
          </p:cNvSpPr>
          <p:nvPr/>
        </p:nvSpPr>
        <p:spPr bwMode="auto">
          <a:xfrm flipV="1">
            <a:off x="6267450" y="4940300"/>
            <a:ext cx="1588" cy="127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38" name="Line 110"/>
          <p:cNvSpPr>
            <a:spLocks noChangeShapeType="1"/>
          </p:cNvSpPr>
          <p:nvPr/>
        </p:nvSpPr>
        <p:spPr bwMode="auto">
          <a:xfrm>
            <a:off x="6267450" y="3373438"/>
            <a:ext cx="1588" cy="142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39" name="Rectangle 111"/>
          <p:cNvSpPr>
            <a:spLocks noChangeArrowheads="1"/>
          </p:cNvSpPr>
          <p:nvPr/>
        </p:nvSpPr>
        <p:spPr bwMode="auto">
          <a:xfrm>
            <a:off x="6157913" y="5008563"/>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    </a:t>
            </a:r>
            <a:endParaRPr lang="en-GB">
              <a:latin typeface="Times New Roman" pitchFamily="18" charset="0"/>
            </a:endParaRPr>
          </a:p>
        </p:txBody>
      </p:sp>
      <p:sp>
        <p:nvSpPr>
          <p:cNvPr id="24640" name="Line 112"/>
          <p:cNvSpPr>
            <a:spLocks noChangeShapeType="1"/>
          </p:cNvSpPr>
          <p:nvPr/>
        </p:nvSpPr>
        <p:spPr bwMode="auto">
          <a:xfrm flipV="1">
            <a:off x="6391275" y="4940300"/>
            <a:ext cx="1588" cy="127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41" name="Line 113"/>
          <p:cNvSpPr>
            <a:spLocks noChangeShapeType="1"/>
          </p:cNvSpPr>
          <p:nvPr/>
        </p:nvSpPr>
        <p:spPr bwMode="auto">
          <a:xfrm>
            <a:off x="6391275" y="3373438"/>
            <a:ext cx="1588" cy="142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42" name="Rectangle 114"/>
          <p:cNvSpPr>
            <a:spLocks noChangeArrowheads="1"/>
          </p:cNvSpPr>
          <p:nvPr/>
        </p:nvSpPr>
        <p:spPr bwMode="auto">
          <a:xfrm>
            <a:off x="6267450" y="5008563"/>
            <a:ext cx="3429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  1 </a:t>
            </a:r>
            <a:endParaRPr lang="en-GB">
              <a:latin typeface="Times New Roman" pitchFamily="18" charset="0"/>
            </a:endParaRPr>
          </a:p>
        </p:txBody>
      </p:sp>
      <p:sp>
        <p:nvSpPr>
          <p:cNvPr id="24643" name="Line 115"/>
          <p:cNvSpPr>
            <a:spLocks noChangeShapeType="1"/>
          </p:cNvSpPr>
          <p:nvPr/>
        </p:nvSpPr>
        <p:spPr bwMode="auto">
          <a:xfrm flipV="1">
            <a:off x="6775450" y="4940300"/>
            <a:ext cx="1588" cy="127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44" name="Line 116"/>
          <p:cNvSpPr>
            <a:spLocks noChangeShapeType="1"/>
          </p:cNvSpPr>
          <p:nvPr/>
        </p:nvSpPr>
        <p:spPr bwMode="auto">
          <a:xfrm>
            <a:off x="6775450" y="3373438"/>
            <a:ext cx="1588" cy="142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45" name="Rectangle 117"/>
          <p:cNvSpPr>
            <a:spLocks noChangeArrowheads="1"/>
          </p:cNvSpPr>
          <p:nvPr/>
        </p:nvSpPr>
        <p:spPr bwMode="auto">
          <a:xfrm>
            <a:off x="6624638" y="5008563"/>
            <a:ext cx="2857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FF3300"/>
                </a:solidFill>
                <a:latin typeface="Times" pitchFamily="18" charset="0"/>
              </a:rPr>
              <a:t> 2.2</a:t>
            </a:r>
            <a:endParaRPr lang="en-GB">
              <a:solidFill>
                <a:srgbClr val="FF3300"/>
              </a:solidFill>
              <a:latin typeface="Times New Roman" pitchFamily="18" charset="0"/>
            </a:endParaRPr>
          </a:p>
        </p:txBody>
      </p:sp>
      <p:sp>
        <p:nvSpPr>
          <p:cNvPr id="24646" name="Line 118"/>
          <p:cNvSpPr>
            <a:spLocks noChangeShapeType="1"/>
          </p:cNvSpPr>
          <p:nvPr/>
        </p:nvSpPr>
        <p:spPr bwMode="auto">
          <a:xfrm flipV="1">
            <a:off x="6913563" y="4940300"/>
            <a:ext cx="1587" cy="127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47" name="Line 119"/>
          <p:cNvSpPr>
            <a:spLocks noChangeShapeType="1"/>
          </p:cNvSpPr>
          <p:nvPr/>
        </p:nvSpPr>
        <p:spPr bwMode="auto">
          <a:xfrm>
            <a:off x="6913563" y="3373438"/>
            <a:ext cx="1587" cy="142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48" name="Rectangle 120"/>
          <p:cNvSpPr>
            <a:spLocks noChangeArrowheads="1"/>
          </p:cNvSpPr>
          <p:nvPr/>
        </p:nvSpPr>
        <p:spPr bwMode="auto">
          <a:xfrm>
            <a:off x="6802438" y="5008563"/>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    </a:t>
            </a:r>
            <a:endParaRPr lang="en-GB">
              <a:latin typeface="Times New Roman" pitchFamily="18" charset="0"/>
            </a:endParaRPr>
          </a:p>
        </p:txBody>
      </p:sp>
      <p:sp>
        <p:nvSpPr>
          <p:cNvPr id="24649" name="Line 121"/>
          <p:cNvSpPr>
            <a:spLocks noChangeShapeType="1"/>
          </p:cNvSpPr>
          <p:nvPr/>
        </p:nvSpPr>
        <p:spPr bwMode="auto">
          <a:xfrm>
            <a:off x="5114925" y="3895725"/>
            <a:ext cx="12700"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50" name="Line 122"/>
          <p:cNvSpPr>
            <a:spLocks noChangeShapeType="1"/>
          </p:cNvSpPr>
          <p:nvPr/>
        </p:nvSpPr>
        <p:spPr bwMode="auto">
          <a:xfrm flipH="1">
            <a:off x="7023100" y="3895725"/>
            <a:ext cx="14288"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51" name="Rectangle 123"/>
          <p:cNvSpPr>
            <a:spLocks noChangeArrowheads="1"/>
          </p:cNvSpPr>
          <p:nvPr/>
        </p:nvSpPr>
        <p:spPr bwMode="auto">
          <a:xfrm>
            <a:off x="4633913" y="3786188"/>
            <a:ext cx="5222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0.5/T</a:t>
            </a:r>
            <a:endParaRPr lang="en-GB">
              <a:latin typeface="Times New Roman" pitchFamily="18" charset="0"/>
            </a:endParaRPr>
          </a:p>
        </p:txBody>
      </p:sp>
      <p:sp>
        <p:nvSpPr>
          <p:cNvPr id="24652" name="Line 124"/>
          <p:cNvSpPr>
            <a:spLocks noChangeShapeType="1"/>
          </p:cNvSpPr>
          <p:nvPr/>
        </p:nvSpPr>
        <p:spPr bwMode="auto">
          <a:xfrm>
            <a:off x="5114925" y="3373438"/>
            <a:ext cx="1922463"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53" name="Line 125"/>
          <p:cNvSpPr>
            <a:spLocks noChangeShapeType="1"/>
          </p:cNvSpPr>
          <p:nvPr/>
        </p:nvSpPr>
        <p:spPr bwMode="auto">
          <a:xfrm>
            <a:off x="5114925" y="4953000"/>
            <a:ext cx="1922463"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54" name="Line 126"/>
          <p:cNvSpPr>
            <a:spLocks noChangeShapeType="1"/>
          </p:cNvSpPr>
          <p:nvPr/>
        </p:nvSpPr>
        <p:spPr bwMode="auto">
          <a:xfrm flipV="1">
            <a:off x="7037388" y="3373438"/>
            <a:ext cx="1587" cy="15795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55" name="Line 127"/>
          <p:cNvSpPr>
            <a:spLocks noChangeShapeType="1"/>
          </p:cNvSpPr>
          <p:nvPr/>
        </p:nvSpPr>
        <p:spPr bwMode="auto">
          <a:xfrm flipV="1">
            <a:off x="5114925" y="3373438"/>
            <a:ext cx="1588" cy="15795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56" name="Freeform 128"/>
          <p:cNvSpPr>
            <a:spLocks/>
          </p:cNvSpPr>
          <p:nvPr/>
        </p:nvSpPr>
        <p:spPr bwMode="auto">
          <a:xfrm>
            <a:off x="5210175" y="3868738"/>
            <a:ext cx="55563" cy="41275"/>
          </a:xfrm>
          <a:custGeom>
            <a:avLst/>
            <a:gdLst>
              <a:gd name="T0" fmla="*/ 0 w 35"/>
              <a:gd name="T1" fmla="*/ 26 h 26"/>
              <a:gd name="T2" fmla="*/ 35 w 35"/>
              <a:gd name="T3" fmla="*/ 26 h 26"/>
              <a:gd name="T4" fmla="*/ 17 w 35"/>
              <a:gd name="T5" fmla="*/ 0 h 26"/>
              <a:gd name="T6" fmla="*/ 0 w 35"/>
              <a:gd name="T7" fmla="*/ 26 h 26"/>
              <a:gd name="T8" fmla="*/ 0 60000 65536"/>
              <a:gd name="T9" fmla="*/ 0 60000 65536"/>
              <a:gd name="T10" fmla="*/ 0 60000 65536"/>
              <a:gd name="T11" fmla="*/ 0 60000 65536"/>
              <a:gd name="T12" fmla="*/ 0 w 35"/>
              <a:gd name="T13" fmla="*/ 0 h 26"/>
              <a:gd name="T14" fmla="*/ 35 w 35"/>
              <a:gd name="T15" fmla="*/ 26 h 26"/>
            </a:gdLst>
            <a:ahLst/>
            <a:cxnLst>
              <a:cxn ang="T8">
                <a:pos x="T0" y="T1"/>
              </a:cxn>
              <a:cxn ang="T9">
                <a:pos x="T2" y="T3"/>
              </a:cxn>
              <a:cxn ang="T10">
                <a:pos x="T4" y="T5"/>
              </a:cxn>
              <a:cxn ang="T11">
                <a:pos x="T6" y="T7"/>
              </a:cxn>
            </a:cxnLst>
            <a:rect l="T12" t="T13" r="T14" b="T15"/>
            <a:pathLst>
              <a:path w="35" h="26">
                <a:moveTo>
                  <a:pt x="0" y="26"/>
                </a:moveTo>
                <a:lnTo>
                  <a:pt x="35" y="26"/>
                </a:lnTo>
                <a:lnTo>
                  <a:pt x="17" y="0"/>
                </a:lnTo>
                <a:lnTo>
                  <a:pt x="0" y="26"/>
                </a:lnTo>
                <a:close/>
              </a:path>
            </a:pathLst>
          </a:custGeom>
          <a:noFill/>
          <a:ln w="55563">
            <a:solidFill>
              <a:srgbClr val="99CC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57" name="Freeform 129"/>
          <p:cNvSpPr>
            <a:spLocks/>
          </p:cNvSpPr>
          <p:nvPr/>
        </p:nvSpPr>
        <p:spPr bwMode="auto">
          <a:xfrm>
            <a:off x="5348288" y="3868738"/>
            <a:ext cx="53975" cy="41275"/>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5563">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58" name="Freeform 130"/>
          <p:cNvSpPr>
            <a:spLocks/>
          </p:cNvSpPr>
          <p:nvPr/>
        </p:nvSpPr>
        <p:spPr bwMode="auto">
          <a:xfrm>
            <a:off x="5732463" y="3868738"/>
            <a:ext cx="53975" cy="41275"/>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55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59" name="Freeform 131"/>
          <p:cNvSpPr>
            <a:spLocks/>
          </p:cNvSpPr>
          <p:nvPr/>
        </p:nvSpPr>
        <p:spPr bwMode="auto">
          <a:xfrm>
            <a:off x="5856288" y="3868738"/>
            <a:ext cx="53975" cy="41275"/>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5563">
            <a:solidFill>
              <a:srgbClr val="99CC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60" name="Freeform 132"/>
          <p:cNvSpPr>
            <a:spLocks/>
          </p:cNvSpPr>
          <p:nvPr/>
        </p:nvSpPr>
        <p:spPr bwMode="auto">
          <a:xfrm>
            <a:off x="6240463" y="3868738"/>
            <a:ext cx="53975" cy="41275"/>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5563">
            <a:solidFill>
              <a:srgbClr val="D6009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61" name="Freeform 133"/>
          <p:cNvSpPr>
            <a:spLocks/>
          </p:cNvSpPr>
          <p:nvPr/>
        </p:nvSpPr>
        <p:spPr bwMode="auto">
          <a:xfrm>
            <a:off x="6364288" y="3868738"/>
            <a:ext cx="53975" cy="41275"/>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55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62" name="Freeform 134"/>
          <p:cNvSpPr>
            <a:spLocks/>
          </p:cNvSpPr>
          <p:nvPr/>
        </p:nvSpPr>
        <p:spPr bwMode="auto">
          <a:xfrm>
            <a:off x="6748463" y="3868738"/>
            <a:ext cx="53975" cy="41275"/>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5563">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63" name="Freeform 135"/>
          <p:cNvSpPr>
            <a:spLocks/>
          </p:cNvSpPr>
          <p:nvPr/>
        </p:nvSpPr>
        <p:spPr bwMode="auto">
          <a:xfrm>
            <a:off x="6884988" y="3868738"/>
            <a:ext cx="55562" cy="41275"/>
          </a:xfrm>
          <a:custGeom>
            <a:avLst/>
            <a:gdLst>
              <a:gd name="T0" fmla="*/ 0 w 35"/>
              <a:gd name="T1" fmla="*/ 26 h 26"/>
              <a:gd name="T2" fmla="*/ 35 w 35"/>
              <a:gd name="T3" fmla="*/ 26 h 26"/>
              <a:gd name="T4" fmla="*/ 18 w 35"/>
              <a:gd name="T5" fmla="*/ 0 h 26"/>
              <a:gd name="T6" fmla="*/ 0 w 35"/>
              <a:gd name="T7" fmla="*/ 26 h 26"/>
              <a:gd name="T8" fmla="*/ 0 60000 65536"/>
              <a:gd name="T9" fmla="*/ 0 60000 65536"/>
              <a:gd name="T10" fmla="*/ 0 60000 65536"/>
              <a:gd name="T11" fmla="*/ 0 60000 65536"/>
              <a:gd name="T12" fmla="*/ 0 w 35"/>
              <a:gd name="T13" fmla="*/ 0 h 26"/>
              <a:gd name="T14" fmla="*/ 35 w 35"/>
              <a:gd name="T15" fmla="*/ 26 h 26"/>
            </a:gdLst>
            <a:ahLst/>
            <a:cxnLst>
              <a:cxn ang="T8">
                <a:pos x="T0" y="T1"/>
              </a:cxn>
              <a:cxn ang="T9">
                <a:pos x="T2" y="T3"/>
              </a:cxn>
              <a:cxn ang="T10">
                <a:pos x="T4" y="T5"/>
              </a:cxn>
              <a:cxn ang="T11">
                <a:pos x="T6" y="T7"/>
              </a:cxn>
            </a:cxnLst>
            <a:rect l="T12" t="T13" r="T14" b="T15"/>
            <a:pathLst>
              <a:path w="35" h="26">
                <a:moveTo>
                  <a:pt x="0" y="26"/>
                </a:moveTo>
                <a:lnTo>
                  <a:pt x="35" y="26"/>
                </a:lnTo>
                <a:lnTo>
                  <a:pt x="18" y="0"/>
                </a:lnTo>
                <a:lnTo>
                  <a:pt x="0" y="26"/>
                </a:lnTo>
                <a:close/>
              </a:path>
            </a:pathLst>
          </a:custGeom>
          <a:noFill/>
          <a:ln w="55563">
            <a:solidFill>
              <a:srgbClr val="D6009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64" name="Line 136"/>
          <p:cNvSpPr>
            <a:spLocks noChangeShapeType="1"/>
          </p:cNvSpPr>
          <p:nvPr/>
        </p:nvSpPr>
        <p:spPr bwMode="auto">
          <a:xfrm flipV="1">
            <a:off x="5237163" y="3895725"/>
            <a:ext cx="1587" cy="1057275"/>
          </a:xfrm>
          <a:prstGeom prst="line">
            <a:avLst/>
          </a:prstGeom>
          <a:noFill/>
          <a:ln w="14288">
            <a:solidFill>
              <a:srgbClr val="99CC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65" name="Line 137"/>
          <p:cNvSpPr>
            <a:spLocks noChangeShapeType="1"/>
          </p:cNvSpPr>
          <p:nvPr/>
        </p:nvSpPr>
        <p:spPr bwMode="auto">
          <a:xfrm flipV="1">
            <a:off x="5375275" y="3895725"/>
            <a:ext cx="1588" cy="1057275"/>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66" name="Line 138"/>
          <p:cNvSpPr>
            <a:spLocks noChangeShapeType="1"/>
          </p:cNvSpPr>
          <p:nvPr/>
        </p:nvSpPr>
        <p:spPr bwMode="auto">
          <a:xfrm flipV="1">
            <a:off x="5759450" y="3895725"/>
            <a:ext cx="1588" cy="10572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67" name="Line 139"/>
          <p:cNvSpPr>
            <a:spLocks noChangeShapeType="1"/>
          </p:cNvSpPr>
          <p:nvPr/>
        </p:nvSpPr>
        <p:spPr bwMode="auto">
          <a:xfrm flipV="1">
            <a:off x="5883275" y="3895725"/>
            <a:ext cx="1588" cy="1057275"/>
          </a:xfrm>
          <a:prstGeom prst="line">
            <a:avLst/>
          </a:prstGeom>
          <a:noFill/>
          <a:ln w="14288">
            <a:solidFill>
              <a:srgbClr val="99CC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68" name="Line 140"/>
          <p:cNvSpPr>
            <a:spLocks noChangeShapeType="1"/>
          </p:cNvSpPr>
          <p:nvPr/>
        </p:nvSpPr>
        <p:spPr bwMode="auto">
          <a:xfrm flipV="1">
            <a:off x="6267450" y="3895725"/>
            <a:ext cx="1588" cy="1057275"/>
          </a:xfrm>
          <a:prstGeom prst="line">
            <a:avLst/>
          </a:prstGeom>
          <a:noFill/>
          <a:ln w="14288">
            <a:solidFill>
              <a:srgbClr val="D60093"/>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69" name="Line 141"/>
          <p:cNvSpPr>
            <a:spLocks noChangeShapeType="1"/>
          </p:cNvSpPr>
          <p:nvPr/>
        </p:nvSpPr>
        <p:spPr bwMode="auto">
          <a:xfrm flipV="1">
            <a:off x="6391275" y="3895725"/>
            <a:ext cx="1588" cy="10572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70" name="Line 142"/>
          <p:cNvSpPr>
            <a:spLocks noChangeShapeType="1"/>
          </p:cNvSpPr>
          <p:nvPr/>
        </p:nvSpPr>
        <p:spPr bwMode="auto">
          <a:xfrm flipV="1">
            <a:off x="6775450" y="3895725"/>
            <a:ext cx="1588" cy="1057275"/>
          </a:xfrm>
          <a:prstGeom prst="line">
            <a:avLst/>
          </a:prstGeom>
          <a:noFill/>
          <a:ln w="14288">
            <a:solidFill>
              <a:srgbClr val="FF33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71" name="Line 143"/>
          <p:cNvSpPr>
            <a:spLocks noChangeShapeType="1"/>
          </p:cNvSpPr>
          <p:nvPr/>
        </p:nvSpPr>
        <p:spPr bwMode="auto">
          <a:xfrm flipV="1">
            <a:off x="6913563" y="3895725"/>
            <a:ext cx="1587" cy="1057275"/>
          </a:xfrm>
          <a:prstGeom prst="line">
            <a:avLst/>
          </a:prstGeom>
          <a:noFill/>
          <a:ln w="14288">
            <a:solidFill>
              <a:srgbClr val="D60093"/>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4672" name="Rectangle 144"/>
          <p:cNvSpPr>
            <a:spLocks noChangeArrowheads="1"/>
          </p:cNvSpPr>
          <p:nvPr/>
        </p:nvSpPr>
        <p:spPr bwMode="auto">
          <a:xfrm>
            <a:off x="5800725" y="5475288"/>
            <a:ext cx="556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dirty="0">
                <a:solidFill>
                  <a:srgbClr val="000000"/>
                </a:solidFill>
                <a:latin typeface="Times New Roman" panose="02020603050405020304" pitchFamily="18" charset="0"/>
                <a:cs typeface="Times New Roman" panose="02020603050405020304" pitchFamily="18" charset="0"/>
              </a:rPr>
              <a:t>f(</a:t>
            </a:r>
            <a:r>
              <a:rPr lang="en-GB" sz="1500" dirty="0" err="1">
                <a:solidFill>
                  <a:srgbClr val="000000"/>
                </a:solidFill>
                <a:latin typeface="Times New Roman" panose="02020603050405020304" pitchFamily="18" charset="0"/>
                <a:cs typeface="Times New Roman" panose="02020603050405020304" pitchFamily="18" charset="0"/>
              </a:rPr>
              <a:t>KHz</a:t>
            </a:r>
            <a:r>
              <a:rPr lang="en-GB" sz="1500" dirty="0">
                <a:solidFill>
                  <a:srgbClr val="000000"/>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24673" name="Rectangle 145"/>
          <p:cNvSpPr>
            <a:spLocks noChangeArrowheads="1"/>
          </p:cNvSpPr>
          <p:nvPr/>
        </p:nvSpPr>
        <p:spPr bwMode="auto">
          <a:xfrm>
            <a:off x="5073650" y="5186363"/>
            <a:ext cx="301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99CC00"/>
                </a:solidFill>
                <a:latin typeface="Times" pitchFamily="18" charset="0"/>
              </a:rPr>
              <a:t>-2.6</a:t>
            </a:r>
            <a:endParaRPr lang="en-GB">
              <a:solidFill>
                <a:srgbClr val="99CC00"/>
              </a:solidFill>
              <a:latin typeface="Times New Roman" pitchFamily="18" charset="0"/>
            </a:endParaRPr>
          </a:p>
        </p:txBody>
      </p:sp>
      <p:sp>
        <p:nvSpPr>
          <p:cNvPr id="24674" name="Rectangle 146"/>
          <p:cNvSpPr>
            <a:spLocks noChangeArrowheads="1"/>
          </p:cNvSpPr>
          <p:nvPr/>
        </p:nvSpPr>
        <p:spPr bwMode="auto">
          <a:xfrm>
            <a:off x="5718175" y="5186363"/>
            <a:ext cx="3016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99CC00"/>
                </a:solidFill>
                <a:latin typeface="Times" pitchFamily="18" charset="0"/>
              </a:rPr>
              <a:t>-0.6</a:t>
            </a:r>
            <a:endParaRPr lang="en-GB">
              <a:solidFill>
                <a:srgbClr val="99CC00"/>
              </a:solidFill>
              <a:latin typeface="Times New Roman" pitchFamily="18" charset="0"/>
            </a:endParaRPr>
          </a:p>
        </p:txBody>
      </p:sp>
      <p:sp>
        <p:nvSpPr>
          <p:cNvPr id="24675" name="Rectangle 147"/>
          <p:cNvSpPr>
            <a:spLocks noChangeArrowheads="1"/>
          </p:cNvSpPr>
          <p:nvPr/>
        </p:nvSpPr>
        <p:spPr bwMode="auto">
          <a:xfrm>
            <a:off x="6143625" y="5186363"/>
            <a:ext cx="238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D60093"/>
                </a:solidFill>
                <a:latin typeface="Times" pitchFamily="18" charset="0"/>
              </a:rPr>
              <a:t>0.6</a:t>
            </a:r>
            <a:endParaRPr lang="en-GB">
              <a:solidFill>
                <a:srgbClr val="D60093"/>
              </a:solidFill>
              <a:latin typeface="Times New Roman" pitchFamily="18" charset="0"/>
            </a:endParaRPr>
          </a:p>
        </p:txBody>
      </p:sp>
      <p:sp>
        <p:nvSpPr>
          <p:cNvPr id="24676" name="Rectangle 148"/>
          <p:cNvSpPr>
            <a:spLocks noChangeArrowheads="1"/>
          </p:cNvSpPr>
          <p:nvPr/>
        </p:nvSpPr>
        <p:spPr bwMode="auto">
          <a:xfrm>
            <a:off x="6789738" y="5186363"/>
            <a:ext cx="238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D60093"/>
                </a:solidFill>
                <a:latin typeface="Times" pitchFamily="18" charset="0"/>
              </a:rPr>
              <a:t>2.6</a:t>
            </a:r>
            <a:endParaRPr lang="en-GB">
              <a:solidFill>
                <a:srgbClr val="D60093"/>
              </a:solidFill>
              <a:latin typeface="Times New Roman" pitchFamily="18" charset="0"/>
            </a:endParaRPr>
          </a:p>
        </p:txBody>
      </p:sp>
      <p:sp>
        <p:nvSpPr>
          <p:cNvPr id="24677" name="Rectangle 150"/>
          <p:cNvSpPr>
            <a:spLocks noChangeArrowheads="1"/>
          </p:cNvSpPr>
          <p:nvPr/>
        </p:nvSpPr>
        <p:spPr bwMode="auto">
          <a:xfrm>
            <a:off x="5868988" y="3552825"/>
            <a:ext cx="96019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dirty="0">
                <a:solidFill>
                  <a:srgbClr val="000000"/>
                </a:solidFill>
                <a:latin typeface="Times New Roman" panose="02020603050405020304" pitchFamily="18" charset="0"/>
                <a:cs typeface="Times New Roman" panose="02020603050405020304" pitchFamily="18" charset="0"/>
              </a:rPr>
              <a:t>Overlapping</a:t>
            </a:r>
            <a:endParaRPr lang="en-GB" dirty="0">
              <a:latin typeface="Times New Roman" panose="02020603050405020304" pitchFamily="18" charset="0"/>
              <a:cs typeface="Times New Roman" panose="02020603050405020304" pitchFamily="18" charset="0"/>
            </a:endParaRPr>
          </a:p>
        </p:txBody>
      </p:sp>
      <p:sp>
        <p:nvSpPr>
          <p:cNvPr id="24678" name="Line 151"/>
          <p:cNvSpPr>
            <a:spLocks noChangeShapeType="1"/>
          </p:cNvSpPr>
          <p:nvPr/>
        </p:nvSpPr>
        <p:spPr bwMode="auto">
          <a:xfrm flipV="1">
            <a:off x="6096000" y="3810000"/>
            <a:ext cx="0" cy="15240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en-SG"/>
          </a:p>
        </p:txBody>
      </p:sp>
      <p:sp>
        <p:nvSpPr>
          <p:cNvPr id="24679" name="Line 152"/>
          <p:cNvSpPr>
            <a:spLocks noChangeShapeType="1"/>
          </p:cNvSpPr>
          <p:nvPr/>
        </p:nvSpPr>
        <p:spPr bwMode="auto">
          <a:xfrm>
            <a:off x="6096000" y="3810000"/>
            <a:ext cx="4572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en-SG"/>
          </a:p>
        </p:txBody>
      </p:sp>
      <p:sp>
        <p:nvSpPr>
          <p:cNvPr id="24680" name="Line 153"/>
          <p:cNvSpPr>
            <a:spLocks noChangeShapeType="1"/>
          </p:cNvSpPr>
          <p:nvPr/>
        </p:nvSpPr>
        <p:spPr bwMode="auto">
          <a:xfrm>
            <a:off x="6553200" y="3810000"/>
            <a:ext cx="0" cy="15240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en-SG"/>
          </a:p>
        </p:txBody>
      </p:sp>
      <p:pic>
        <p:nvPicPr>
          <p:cNvPr id="2" name="59006466">
            <a:hlinkClick r:id="" action="ppaction://media"/>
            <a:extLst>
              <a:ext uri="{FF2B5EF4-FFF2-40B4-BE49-F238E27FC236}">
                <a16:creationId xmlns:a16="http://schemas.microsoft.com/office/drawing/2014/main" id="{03C512E2-C825-4F16-B446-91D4449DEDC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99500" y="6407150"/>
            <a:ext cx="487363"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266875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GB" sz="4000" dirty="0">
                <a:latin typeface="Times New Roman" panose="02020603050405020304" pitchFamily="18" charset="0"/>
                <a:cs typeface="Times New Roman" panose="02020603050405020304" pitchFamily="18" charset="0"/>
              </a:rPr>
              <a:t>Understand the concept of frequency domain analysis.</a:t>
            </a:r>
          </a:p>
        </p:txBody>
      </p:sp>
      <p:sp>
        <p:nvSpPr>
          <p:cNvPr id="14340" name="Rectangle 3"/>
          <p:cNvSpPr>
            <a:spLocks noGrp="1" noChangeArrowheads="1"/>
          </p:cNvSpPr>
          <p:nvPr>
            <p:ph type="body" idx="1"/>
          </p:nvPr>
        </p:nvSpPr>
        <p:spPr>
          <a:noFill/>
          <a:extLst>
            <a:ext uri="{909E8E84-426E-40DD-AFC4-6F175D3DCCD1}">
              <a14:hiddenFill xmlns:a14="http://schemas.microsoft.com/office/drawing/2010/main">
                <a:solidFill>
                  <a:srgbClr val="0000FF"/>
                </a:solidFill>
              </a14:hiddenFill>
            </a:ext>
          </a:extLst>
        </p:spPr>
        <p:txBody>
          <a:bodyPr/>
          <a:lstStyle/>
          <a:p>
            <a:pPr eaLnBrk="1" hangingPunct="1">
              <a:buFontTx/>
              <a:buNone/>
            </a:pPr>
            <a:r>
              <a:rPr lang="en-GB" sz="2800" dirty="0">
                <a:latin typeface="Times New Roman" panose="02020603050405020304" pitchFamily="18" charset="0"/>
                <a:cs typeface="Times New Roman" panose="02020603050405020304" pitchFamily="18" charset="0"/>
              </a:rPr>
              <a:t>At the end of this chapter, students should: </a:t>
            </a:r>
          </a:p>
          <a:p>
            <a:pPr eaLnBrk="1" hangingPunct="1"/>
            <a:r>
              <a:rPr lang="en-GB" dirty="0">
                <a:latin typeface="Times New Roman" panose="02020603050405020304" pitchFamily="18" charset="0"/>
                <a:cs typeface="Times New Roman" panose="02020603050405020304" pitchFamily="18" charset="0"/>
              </a:rPr>
              <a:t>Explain what is sampling theorem.</a:t>
            </a:r>
          </a:p>
          <a:p>
            <a:pPr eaLnBrk="1" hangingPunct="1"/>
            <a:r>
              <a:rPr lang="en-GB" dirty="0">
                <a:latin typeface="Times New Roman" panose="02020603050405020304" pitchFamily="18" charset="0"/>
                <a:cs typeface="Times New Roman" panose="02020603050405020304" pitchFamily="18" charset="0"/>
              </a:rPr>
              <a:t>Deduce how under sampling leads to aliasing distortions.</a:t>
            </a:r>
          </a:p>
          <a:p>
            <a:pPr eaLnBrk="1" hangingPunct="1"/>
            <a:r>
              <a:rPr lang="en-GB" dirty="0">
                <a:latin typeface="Times New Roman" panose="02020603050405020304" pitchFamily="18" charset="0"/>
                <a:cs typeface="Times New Roman" panose="02020603050405020304" pitchFamily="18" charset="0"/>
              </a:rPr>
              <a:t>Explain the </a:t>
            </a:r>
            <a:r>
              <a:rPr lang="en-GB" dirty="0" err="1">
                <a:latin typeface="Times New Roman" panose="02020603050405020304" pitchFamily="18" charset="0"/>
                <a:cs typeface="Times New Roman" panose="02020603050405020304" pitchFamily="18" charset="0"/>
              </a:rPr>
              <a:t>tradeoffs</a:t>
            </a:r>
            <a:r>
              <a:rPr lang="en-GB" dirty="0">
                <a:latin typeface="Times New Roman" panose="02020603050405020304" pitchFamily="18" charset="0"/>
                <a:cs typeface="Times New Roman" panose="02020603050405020304" pitchFamily="18" charset="0"/>
              </a:rPr>
              <a:t> involved in the selection of sampling frequency.</a:t>
            </a:r>
          </a:p>
          <a:p>
            <a:pPr eaLnBrk="1" hangingPunct="1"/>
            <a:r>
              <a:rPr lang="en-GB" dirty="0">
                <a:latin typeface="Times New Roman" panose="02020603050405020304" pitchFamily="18" charset="0"/>
                <a:cs typeface="Times New Roman" panose="02020603050405020304" pitchFamily="18" charset="0"/>
              </a:rPr>
              <a:t>Explain how an </a:t>
            </a:r>
            <a:r>
              <a:rPr lang="en-GB" dirty="0" err="1">
                <a:latin typeface="Times New Roman" panose="02020603050405020304" pitchFamily="18" charset="0"/>
                <a:cs typeface="Times New Roman" panose="02020603050405020304" pitchFamily="18" charset="0"/>
              </a:rPr>
              <a:t>analog</a:t>
            </a:r>
            <a:r>
              <a:rPr lang="en-GB" dirty="0">
                <a:latin typeface="Times New Roman" panose="02020603050405020304" pitchFamily="18" charset="0"/>
                <a:cs typeface="Times New Roman" panose="02020603050405020304" pitchFamily="18" charset="0"/>
              </a:rPr>
              <a:t> voltage may be represented by binary codes.</a:t>
            </a:r>
          </a:p>
          <a:p>
            <a:pPr eaLnBrk="1" hangingPunct="1"/>
            <a:endParaRPr lang="en-GB" dirty="0"/>
          </a:p>
          <a:p>
            <a:pPr eaLnBrk="1" hangingPunct="1"/>
            <a:endParaRPr lang="en-GB" sz="2800"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pPr eaLnBrk="1" hangingPunct="1">
              <a:buFontTx/>
              <a:buNone/>
            </a:pPr>
            <a:endParaRPr lang="en-GB" sz="2800" dirty="0">
              <a:latin typeface="Arial" panose="020B0604020202020204" pitchFamily="34" charset="0"/>
              <a:cs typeface="Arial" panose="020B0604020202020204" pitchFamily="34" charset="0"/>
            </a:endParaRPr>
          </a:p>
          <a:p>
            <a:pPr eaLnBrk="1" hangingPunct="1"/>
            <a:endParaRPr lang="en-GB" sz="2800" dirty="0">
              <a:latin typeface="Arial" panose="020B0604020202020204" pitchFamily="34" charset="0"/>
              <a:cs typeface="Arial" panose="020B0604020202020204" pitchFamily="34" charset="0"/>
            </a:endParaRPr>
          </a:p>
          <a:p>
            <a:pPr eaLnBrk="1" hangingPunct="1">
              <a:buFontTx/>
              <a:buNone/>
            </a:pPr>
            <a:endParaRPr lang="en-GB" sz="2800" dirty="0">
              <a:latin typeface="Arial" panose="020B0604020202020204" pitchFamily="34" charset="0"/>
              <a:cs typeface="Arial" panose="020B0604020202020204" pitchFamily="34" charset="0"/>
            </a:endParaRPr>
          </a:p>
        </p:txBody>
      </p:sp>
      <p:pic>
        <p:nvPicPr>
          <p:cNvPr id="2" name="59006300">
            <a:hlinkClick r:id="" action="ppaction://media"/>
            <a:extLst>
              <a:ext uri="{FF2B5EF4-FFF2-40B4-BE49-F238E27FC236}">
                <a16:creationId xmlns:a16="http://schemas.microsoft.com/office/drawing/2014/main" id="{59E18A52-BE2E-437F-B984-E3ABD56946F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9904" y="6096000"/>
            <a:ext cx="487363"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2041394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68"/>
          <p:cNvSpPr>
            <a:spLocks noChangeArrowheads="1"/>
          </p:cNvSpPr>
          <p:nvPr/>
        </p:nvSpPr>
        <p:spPr bwMode="auto">
          <a:xfrm>
            <a:off x="481933" y="2006606"/>
            <a:ext cx="8424862" cy="2592387"/>
          </a:xfrm>
          <a:prstGeom prst="rect">
            <a:avLst/>
          </a:prstGeom>
          <a:solidFill>
            <a:schemeClr val="accent4">
              <a:lumMod val="40000"/>
              <a:lumOff val="60000"/>
            </a:schemeClr>
          </a:solidFill>
          <a:ln w="9525">
            <a:solidFill>
              <a:schemeClr val="bg1"/>
            </a:solidFill>
            <a:miter lim="800000"/>
            <a:headEnd/>
            <a:tailEnd/>
          </a:ln>
        </p:spPr>
        <p:txBody>
          <a:bodyPr wrap="none" anchor="ctr"/>
          <a:lstStyle/>
          <a:p>
            <a:endParaRPr lang="en-US"/>
          </a:p>
        </p:txBody>
      </p:sp>
      <p:sp>
        <p:nvSpPr>
          <p:cNvPr id="25604"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Alias</a:t>
            </a:r>
            <a:r>
              <a:rPr lang="en-GB" dirty="0" err="1">
                <a:latin typeface="Times New Roman" panose="02020603050405020304" pitchFamily="18" charset="0"/>
                <a:cs typeface="Times New Roman" panose="02020603050405020304" pitchFamily="18" charset="0"/>
              </a:rPr>
              <a:t>ing</a:t>
            </a:r>
            <a:r>
              <a:rPr lang="en-GB" dirty="0">
                <a:latin typeface="Times New Roman" panose="02020603050405020304" pitchFamily="18" charset="0"/>
                <a:cs typeface="Times New Roman" panose="02020603050405020304" pitchFamily="18" charset="0"/>
              </a:rPr>
              <a:t> in frequency domain</a:t>
            </a:r>
          </a:p>
        </p:txBody>
      </p:sp>
      <p:sp>
        <p:nvSpPr>
          <p:cNvPr id="25605" name="Rectangle 3"/>
          <p:cNvSpPr>
            <a:spLocks noGrp="1" noChangeArrowheads="1"/>
          </p:cNvSpPr>
          <p:nvPr>
            <p:ph type="body" idx="1"/>
          </p:nvPr>
        </p:nvSpPr>
        <p:spPr>
          <a:xfrm>
            <a:off x="587375" y="4581128"/>
            <a:ext cx="8040687" cy="2117725"/>
          </a:xfrm>
        </p:spPr>
        <p:txBody>
          <a:bodyPr/>
          <a:lstStyle/>
          <a:p>
            <a:pPr eaLnBrk="1" hangingPunct="1"/>
            <a:r>
              <a:rPr lang="en-US" sz="2800" dirty="0">
                <a:solidFill>
                  <a:schemeClr val="accent1">
                    <a:lumMod val="75000"/>
                  </a:schemeClr>
                </a:solidFill>
                <a:latin typeface="Times New Roman" panose="02020603050405020304" pitchFamily="18" charset="0"/>
                <a:cs typeface="Times New Roman" panose="02020603050405020304" pitchFamily="18" charset="0"/>
              </a:rPr>
              <a:t>A 600 Hz sine wave is obtained when reconstruction filter is used.</a:t>
            </a:r>
          </a:p>
          <a:p>
            <a:pPr eaLnBrk="1" hangingPunct="1"/>
            <a:r>
              <a:rPr lang="en-US" sz="2800" dirty="0">
                <a:solidFill>
                  <a:schemeClr val="accent1">
                    <a:lumMod val="75000"/>
                  </a:schemeClr>
                </a:solidFill>
                <a:latin typeface="Times New Roman" panose="02020603050405020304" pitchFamily="18" charset="0"/>
                <a:cs typeface="Times New Roman" panose="02020603050405020304" pitchFamily="18" charset="0"/>
              </a:rPr>
              <a:t>W</a:t>
            </a:r>
            <a:r>
              <a:rPr lang="en-GB" sz="2800" dirty="0">
                <a:solidFill>
                  <a:schemeClr val="accent1">
                    <a:lumMod val="75000"/>
                  </a:schemeClr>
                </a:solidFill>
                <a:latin typeface="Times New Roman" panose="02020603050405020304" pitchFamily="18" charset="0"/>
                <a:cs typeface="Times New Roman" panose="02020603050405020304" pitchFamily="18" charset="0"/>
              </a:rPr>
              <a:t>hen aliasing occurs, the original signal can not be recovered. </a:t>
            </a:r>
          </a:p>
        </p:txBody>
      </p:sp>
      <p:sp>
        <p:nvSpPr>
          <p:cNvPr id="25606" name="Rectangle 9"/>
          <p:cNvSpPr>
            <a:spLocks noChangeArrowheads="1"/>
          </p:cNvSpPr>
          <p:nvPr/>
        </p:nvSpPr>
        <p:spPr bwMode="auto">
          <a:xfrm>
            <a:off x="900113" y="2347913"/>
            <a:ext cx="2870200" cy="1579562"/>
          </a:xfrm>
          <a:prstGeom prst="rect">
            <a:avLst/>
          </a:prstGeom>
          <a:solidFill>
            <a:srgbClr val="FFFFFF"/>
          </a:solidFill>
          <a:ln w="14288">
            <a:solidFill>
              <a:srgbClr val="FFFFFF"/>
            </a:solidFill>
            <a:miter lim="800000"/>
            <a:headEnd/>
            <a:tailEnd/>
          </a:ln>
        </p:spPr>
        <p:txBody>
          <a:bodyPr/>
          <a:lstStyle/>
          <a:p>
            <a:endParaRPr lang="en-US"/>
          </a:p>
        </p:txBody>
      </p:sp>
      <p:sp>
        <p:nvSpPr>
          <p:cNvPr id="25607" name="Rectangle 10"/>
          <p:cNvSpPr>
            <a:spLocks noChangeArrowheads="1"/>
          </p:cNvSpPr>
          <p:nvPr/>
        </p:nvSpPr>
        <p:spPr bwMode="auto">
          <a:xfrm>
            <a:off x="1417638" y="2484438"/>
            <a:ext cx="2216150" cy="954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08" name="Rectangle 11"/>
          <p:cNvSpPr>
            <a:spLocks noChangeArrowheads="1"/>
          </p:cNvSpPr>
          <p:nvPr/>
        </p:nvSpPr>
        <p:spPr bwMode="auto">
          <a:xfrm>
            <a:off x="1417638" y="2484438"/>
            <a:ext cx="2216150" cy="954087"/>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09" name="Line 12"/>
          <p:cNvSpPr>
            <a:spLocks noChangeShapeType="1"/>
          </p:cNvSpPr>
          <p:nvPr/>
        </p:nvSpPr>
        <p:spPr bwMode="auto">
          <a:xfrm>
            <a:off x="1417638" y="2484438"/>
            <a:ext cx="2216150"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10" name="Line 13"/>
          <p:cNvSpPr>
            <a:spLocks noChangeShapeType="1"/>
          </p:cNvSpPr>
          <p:nvPr/>
        </p:nvSpPr>
        <p:spPr bwMode="auto">
          <a:xfrm>
            <a:off x="1417638" y="3438525"/>
            <a:ext cx="2216150"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11" name="Line 14"/>
          <p:cNvSpPr>
            <a:spLocks noChangeShapeType="1"/>
          </p:cNvSpPr>
          <p:nvPr/>
        </p:nvSpPr>
        <p:spPr bwMode="auto">
          <a:xfrm flipV="1">
            <a:off x="3633788" y="2484438"/>
            <a:ext cx="1587" cy="9540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12" name="Line 15"/>
          <p:cNvSpPr>
            <a:spLocks noChangeShapeType="1"/>
          </p:cNvSpPr>
          <p:nvPr/>
        </p:nvSpPr>
        <p:spPr bwMode="auto">
          <a:xfrm flipV="1">
            <a:off x="1417638" y="2484438"/>
            <a:ext cx="1587" cy="9540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13" name="Line 16"/>
          <p:cNvSpPr>
            <a:spLocks noChangeShapeType="1"/>
          </p:cNvSpPr>
          <p:nvPr/>
        </p:nvSpPr>
        <p:spPr bwMode="auto">
          <a:xfrm>
            <a:off x="1417638" y="3438525"/>
            <a:ext cx="2216150"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14" name="Line 17"/>
          <p:cNvSpPr>
            <a:spLocks noChangeShapeType="1"/>
          </p:cNvSpPr>
          <p:nvPr/>
        </p:nvSpPr>
        <p:spPr bwMode="auto">
          <a:xfrm flipV="1">
            <a:off x="1417638" y="2484438"/>
            <a:ext cx="1587" cy="9540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15" name="Line 18"/>
          <p:cNvSpPr>
            <a:spLocks noChangeShapeType="1"/>
          </p:cNvSpPr>
          <p:nvPr/>
        </p:nvSpPr>
        <p:spPr bwMode="auto">
          <a:xfrm flipV="1">
            <a:off x="1566863" y="3409950"/>
            <a:ext cx="1587"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16" name="Line 19"/>
          <p:cNvSpPr>
            <a:spLocks noChangeShapeType="1"/>
          </p:cNvSpPr>
          <p:nvPr/>
        </p:nvSpPr>
        <p:spPr bwMode="auto">
          <a:xfrm>
            <a:off x="1566863" y="2484438"/>
            <a:ext cx="1587" cy="269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17" name="Line 20"/>
          <p:cNvSpPr>
            <a:spLocks noChangeShapeType="1"/>
          </p:cNvSpPr>
          <p:nvPr/>
        </p:nvSpPr>
        <p:spPr bwMode="auto">
          <a:xfrm flipV="1">
            <a:off x="1716088" y="3409950"/>
            <a:ext cx="1587"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18" name="Line 21"/>
          <p:cNvSpPr>
            <a:spLocks noChangeShapeType="1"/>
          </p:cNvSpPr>
          <p:nvPr/>
        </p:nvSpPr>
        <p:spPr bwMode="auto">
          <a:xfrm>
            <a:off x="1716088" y="2484438"/>
            <a:ext cx="1587" cy="269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19" name="Line 22"/>
          <p:cNvSpPr>
            <a:spLocks noChangeShapeType="1"/>
          </p:cNvSpPr>
          <p:nvPr/>
        </p:nvSpPr>
        <p:spPr bwMode="auto">
          <a:xfrm flipV="1">
            <a:off x="2152650" y="3409950"/>
            <a:ext cx="1588"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20" name="Line 23"/>
          <p:cNvSpPr>
            <a:spLocks noChangeShapeType="1"/>
          </p:cNvSpPr>
          <p:nvPr/>
        </p:nvSpPr>
        <p:spPr bwMode="auto">
          <a:xfrm>
            <a:off x="2152650" y="2484438"/>
            <a:ext cx="1588" cy="269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21" name="Line 24"/>
          <p:cNvSpPr>
            <a:spLocks noChangeShapeType="1"/>
          </p:cNvSpPr>
          <p:nvPr/>
        </p:nvSpPr>
        <p:spPr bwMode="auto">
          <a:xfrm flipV="1">
            <a:off x="2301875" y="3409950"/>
            <a:ext cx="1588"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22" name="Line 25"/>
          <p:cNvSpPr>
            <a:spLocks noChangeShapeType="1"/>
          </p:cNvSpPr>
          <p:nvPr/>
        </p:nvSpPr>
        <p:spPr bwMode="auto">
          <a:xfrm>
            <a:off x="2301875" y="2484438"/>
            <a:ext cx="1588" cy="269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23" name="Line 26"/>
          <p:cNvSpPr>
            <a:spLocks noChangeShapeType="1"/>
          </p:cNvSpPr>
          <p:nvPr/>
        </p:nvSpPr>
        <p:spPr bwMode="auto">
          <a:xfrm flipV="1">
            <a:off x="2751138" y="3409950"/>
            <a:ext cx="1587"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24" name="Line 27"/>
          <p:cNvSpPr>
            <a:spLocks noChangeShapeType="1"/>
          </p:cNvSpPr>
          <p:nvPr/>
        </p:nvSpPr>
        <p:spPr bwMode="auto">
          <a:xfrm>
            <a:off x="2751138" y="2484438"/>
            <a:ext cx="1587" cy="269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25" name="Line 28"/>
          <p:cNvSpPr>
            <a:spLocks noChangeShapeType="1"/>
          </p:cNvSpPr>
          <p:nvPr/>
        </p:nvSpPr>
        <p:spPr bwMode="auto">
          <a:xfrm flipV="1">
            <a:off x="2900363" y="3409950"/>
            <a:ext cx="1587"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26" name="Line 29"/>
          <p:cNvSpPr>
            <a:spLocks noChangeShapeType="1"/>
          </p:cNvSpPr>
          <p:nvPr/>
        </p:nvSpPr>
        <p:spPr bwMode="auto">
          <a:xfrm>
            <a:off x="2900363" y="2484438"/>
            <a:ext cx="1587" cy="269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27" name="Line 30"/>
          <p:cNvSpPr>
            <a:spLocks noChangeShapeType="1"/>
          </p:cNvSpPr>
          <p:nvPr/>
        </p:nvSpPr>
        <p:spPr bwMode="auto">
          <a:xfrm flipV="1">
            <a:off x="3335338" y="3409950"/>
            <a:ext cx="1587"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28" name="Line 31"/>
          <p:cNvSpPr>
            <a:spLocks noChangeShapeType="1"/>
          </p:cNvSpPr>
          <p:nvPr/>
        </p:nvSpPr>
        <p:spPr bwMode="auto">
          <a:xfrm>
            <a:off x="3335338" y="2484438"/>
            <a:ext cx="1587" cy="269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29" name="Line 32"/>
          <p:cNvSpPr>
            <a:spLocks noChangeShapeType="1"/>
          </p:cNvSpPr>
          <p:nvPr/>
        </p:nvSpPr>
        <p:spPr bwMode="auto">
          <a:xfrm flipV="1">
            <a:off x="3484563" y="3409950"/>
            <a:ext cx="1587" cy="285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30" name="Line 33"/>
          <p:cNvSpPr>
            <a:spLocks noChangeShapeType="1"/>
          </p:cNvSpPr>
          <p:nvPr/>
        </p:nvSpPr>
        <p:spPr bwMode="auto">
          <a:xfrm>
            <a:off x="3484563" y="2484438"/>
            <a:ext cx="1587" cy="269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31" name="Line 34"/>
          <p:cNvSpPr>
            <a:spLocks noChangeShapeType="1"/>
          </p:cNvSpPr>
          <p:nvPr/>
        </p:nvSpPr>
        <p:spPr bwMode="auto">
          <a:xfrm>
            <a:off x="1417638" y="2797175"/>
            <a:ext cx="26987"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32" name="Line 35"/>
          <p:cNvSpPr>
            <a:spLocks noChangeShapeType="1"/>
          </p:cNvSpPr>
          <p:nvPr/>
        </p:nvSpPr>
        <p:spPr bwMode="auto">
          <a:xfrm flipH="1">
            <a:off x="3606800" y="2797175"/>
            <a:ext cx="26988"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33" name="Rectangle 36"/>
          <p:cNvSpPr>
            <a:spLocks noChangeArrowheads="1"/>
          </p:cNvSpPr>
          <p:nvPr/>
        </p:nvSpPr>
        <p:spPr bwMode="auto">
          <a:xfrm>
            <a:off x="941388" y="2689225"/>
            <a:ext cx="4889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0.5/T</a:t>
            </a:r>
            <a:endParaRPr lang="en-GB">
              <a:latin typeface="Times New Roman" pitchFamily="18" charset="0"/>
            </a:endParaRPr>
          </a:p>
        </p:txBody>
      </p:sp>
      <p:sp>
        <p:nvSpPr>
          <p:cNvPr id="25634" name="Line 37"/>
          <p:cNvSpPr>
            <a:spLocks noChangeShapeType="1"/>
          </p:cNvSpPr>
          <p:nvPr/>
        </p:nvSpPr>
        <p:spPr bwMode="auto">
          <a:xfrm>
            <a:off x="1417638" y="2484438"/>
            <a:ext cx="2216150"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35" name="Line 38"/>
          <p:cNvSpPr>
            <a:spLocks noChangeShapeType="1"/>
          </p:cNvSpPr>
          <p:nvPr/>
        </p:nvSpPr>
        <p:spPr bwMode="auto">
          <a:xfrm>
            <a:off x="1417638" y="3438525"/>
            <a:ext cx="2216150"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36" name="Line 39"/>
          <p:cNvSpPr>
            <a:spLocks noChangeShapeType="1"/>
          </p:cNvSpPr>
          <p:nvPr/>
        </p:nvSpPr>
        <p:spPr bwMode="auto">
          <a:xfrm flipV="1">
            <a:off x="3633788" y="2484438"/>
            <a:ext cx="1587" cy="9540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37" name="Line 40"/>
          <p:cNvSpPr>
            <a:spLocks noChangeShapeType="1"/>
          </p:cNvSpPr>
          <p:nvPr/>
        </p:nvSpPr>
        <p:spPr bwMode="auto">
          <a:xfrm flipV="1">
            <a:off x="1417638" y="2484438"/>
            <a:ext cx="1587" cy="9540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38" name="Freeform 41"/>
          <p:cNvSpPr>
            <a:spLocks/>
          </p:cNvSpPr>
          <p:nvPr/>
        </p:nvSpPr>
        <p:spPr bwMode="auto">
          <a:xfrm>
            <a:off x="1539875" y="2770188"/>
            <a:ext cx="53975" cy="41275"/>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3975">
            <a:solidFill>
              <a:srgbClr val="99CC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39" name="Freeform 42"/>
          <p:cNvSpPr>
            <a:spLocks/>
          </p:cNvSpPr>
          <p:nvPr/>
        </p:nvSpPr>
        <p:spPr bwMode="auto">
          <a:xfrm>
            <a:off x="1689100" y="2770188"/>
            <a:ext cx="55563" cy="41275"/>
          </a:xfrm>
          <a:custGeom>
            <a:avLst/>
            <a:gdLst>
              <a:gd name="T0" fmla="*/ 0 w 35"/>
              <a:gd name="T1" fmla="*/ 26 h 26"/>
              <a:gd name="T2" fmla="*/ 35 w 35"/>
              <a:gd name="T3" fmla="*/ 26 h 26"/>
              <a:gd name="T4" fmla="*/ 17 w 35"/>
              <a:gd name="T5" fmla="*/ 0 h 26"/>
              <a:gd name="T6" fmla="*/ 0 w 35"/>
              <a:gd name="T7" fmla="*/ 26 h 26"/>
              <a:gd name="T8" fmla="*/ 0 60000 65536"/>
              <a:gd name="T9" fmla="*/ 0 60000 65536"/>
              <a:gd name="T10" fmla="*/ 0 60000 65536"/>
              <a:gd name="T11" fmla="*/ 0 60000 65536"/>
              <a:gd name="T12" fmla="*/ 0 w 35"/>
              <a:gd name="T13" fmla="*/ 0 h 26"/>
              <a:gd name="T14" fmla="*/ 35 w 35"/>
              <a:gd name="T15" fmla="*/ 26 h 26"/>
            </a:gdLst>
            <a:ahLst/>
            <a:cxnLst>
              <a:cxn ang="T8">
                <a:pos x="T0" y="T1"/>
              </a:cxn>
              <a:cxn ang="T9">
                <a:pos x="T2" y="T3"/>
              </a:cxn>
              <a:cxn ang="T10">
                <a:pos x="T4" y="T5"/>
              </a:cxn>
              <a:cxn ang="T11">
                <a:pos x="T6" y="T7"/>
              </a:cxn>
            </a:cxnLst>
            <a:rect l="T12" t="T13" r="T14" b="T15"/>
            <a:pathLst>
              <a:path w="35" h="26">
                <a:moveTo>
                  <a:pt x="0" y="26"/>
                </a:moveTo>
                <a:lnTo>
                  <a:pt x="35" y="26"/>
                </a:lnTo>
                <a:lnTo>
                  <a:pt x="17" y="0"/>
                </a:lnTo>
                <a:lnTo>
                  <a:pt x="0" y="26"/>
                </a:lnTo>
                <a:close/>
              </a:path>
            </a:pathLst>
          </a:custGeom>
          <a:noFill/>
          <a:ln w="539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0" name="Freeform 43"/>
          <p:cNvSpPr>
            <a:spLocks/>
          </p:cNvSpPr>
          <p:nvPr/>
        </p:nvSpPr>
        <p:spPr bwMode="auto">
          <a:xfrm>
            <a:off x="2124075" y="2770188"/>
            <a:ext cx="55563" cy="41275"/>
          </a:xfrm>
          <a:custGeom>
            <a:avLst/>
            <a:gdLst>
              <a:gd name="T0" fmla="*/ 0 w 35"/>
              <a:gd name="T1" fmla="*/ 26 h 26"/>
              <a:gd name="T2" fmla="*/ 35 w 35"/>
              <a:gd name="T3" fmla="*/ 26 h 26"/>
              <a:gd name="T4" fmla="*/ 18 w 35"/>
              <a:gd name="T5" fmla="*/ 0 h 26"/>
              <a:gd name="T6" fmla="*/ 0 w 35"/>
              <a:gd name="T7" fmla="*/ 26 h 26"/>
              <a:gd name="T8" fmla="*/ 0 60000 65536"/>
              <a:gd name="T9" fmla="*/ 0 60000 65536"/>
              <a:gd name="T10" fmla="*/ 0 60000 65536"/>
              <a:gd name="T11" fmla="*/ 0 60000 65536"/>
              <a:gd name="T12" fmla="*/ 0 w 35"/>
              <a:gd name="T13" fmla="*/ 0 h 26"/>
              <a:gd name="T14" fmla="*/ 35 w 35"/>
              <a:gd name="T15" fmla="*/ 26 h 26"/>
            </a:gdLst>
            <a:ahLst/>
            <a:cxnLst>
              <a:cxn ang="T8">
                <a:pos x="T0" y="T1"/>
              </a:cxn>
              <a:cxn ang="T9">
                <a:pos x="T2" y="T3"/>
              </a:cxn>
              <a:cxn ang="T10">
                <a:pos x="T4" y="T5"/>
              </a:cxn>
              <a:cxn ang="T11">
                <a:pos x="T6" y="T7"/>
              </a:cxn>
            </a:cxnLst>
            <a:rect l="T12" t="T13" r="T14" b="T15"/>
            <a:pathLst>
              <a:path w="35" h="26">
                <a:moveTo>
                  <a:pt x="0" y="26"/>
                </a:moveTo>
                <a:lnTo>
                  <a:pt x="35" y="26"/>
                </a:lnTo>
                <a:lnTo>
                  <a:pt x="18" y="0"/>
                </a:lnTo>
                <a:lnTo>
                  <a:pt x="0" y="26"/>
                </a:lnTo>
                <a:close/>
              </a:path>
            </a:pathLst>
          </a:custGeom>
          <a:noFill/>
          <a:ln w="539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1" name="Freeform 44"/>
          <p:cNvSpPr>
            <a:spLocks/>
          </p:cNvSpPr>
          <p:nvPr/>
        </p:nvSpPr>
        <p:spPr bwMode="auto">
          <a:xfrm>
            <a:off x="2274888" y="2770188"/>
            <a:ext cx="53975" cy="41275"/>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3975">
            <a:solidFill>
              <a:srgbClr val="99CC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2" name="Freeform 45"/>
          <p:cNvSpPr>
            <a:spLocks/>
          </p:cNvSpPr>
          <p:nvPr/>
        </p:nvSpPr>
        <p:spPr bwMode="auto">
          <a:xfrm>
            <a:off x="2722563" y="2770188"/>
            <a:ext cx="55562" cy="41275"/>
          </a:xfrm>
          <a:custGeom>
            <a:avLst/>
            <a:gdLst>
              <a:gd name="T0" fmla="*/ 0 w 35"/>
              <a:gd name="T1" fmla="*/ 26 h 26"/>
              <a:gd name="T2" fmla="*/ 35 w 35"/>
              <a:gd name="T3" fmla="*/ 26 h 26"/>
              <a:gd name="T4" fmla="*/ 18 w 35"/>
              <a:gd name="T5" fmla="*/ 0 h 26"/>
              <a:gd name="T6" fmla="*/ 0 w 35"/>
              <a:gd name="T7" fmla="*/ 26 h 26"/>
              <a:gd name="T8" fmla="*/ 0 60000 65536"/>
              <a:gd name="T9" fmla="*/ 0 60000 65536"/>
              <a:gd name="T10" fmla="*/ 0 60000 65536"/>
              <a:gd name="T11" fmla="*/ 0 60000 65536"/>
              <a:gd name="T12" fmla="*/ 0 w 35"/>
              <a:gd name="T13" fmla="*/ 0 h 26"/>
              <a:gd name="T14" fmla="*/ 35 w 35"/>
              <a:gd name="T15" fmla="*/ 26 h 26"/>
            </a:gdLst>
            <a:ahLst/>
            <a:cxnLst>
              <a:cxn ang="T8">
                <a:pos x="T0" y="T1"/>
              </a:cxn>
              <a:cxn ang="T9">
                <a:pos x="T2" y="T3"/>
              </a:cxn>
              <a:cxn ang="T10">
                <a:pos x="T4" y="T5"/>
              </a:cxn>
              <a:cxn ang="T11">
                <a:pos x="T6" y="T7"/>
              </a:cxn>
            </a:cxnLst>
            <a:rect l="T12" t="T13" r="T14" b="T15"/>
            <a:pathLst>
              <a:path w="35" h="26">
                <a:moveTo>
                  <a:pt x="0" y="26"/>
                </a:moveTo>
                <a:lnTo>
                  <a:pt x="35" y="26"/>
                </a:lnTo>
                <a:lnTo>
                  <a:pt x="18" y="0"/>
                </a:lnTo>
                <a:lnTo>
                  <a:pt x="0" y="26"/>
                </a:lnTo>
                <a:close/>
              </a:path>
            </a:pathLst>
          </a:custGeom>
          <a:noFill/>
          <a:ln w="53975">
            <a:solidFill>
              <a:srgbClr val="D6009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3" name="Freeform 46"/>
          <p:cNvSpPr>
            <a:spLocks/>
          </p:cNvSpPr>
          <p:nvPr/>
        </p:nvSpPr>
        <p:spPr bwMode="auto">
          <a:xfrm>
            <a:off x="2873375" y="2770188"/>
            <a:ext cx="53975" cy="41275"/>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39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4" name="Freeform 47"/>
          <p:cNvSpPr>
            <a:spLocks/>
          </p:cNvSpPr>
          <p:nvPr/>
        </p:nvSpPr>
        <p:spPr bwMode="auto">
          <a:xfrm>
            <a:off x="3308350" y="2770188"/>
            <a:ext cx="53975" cy="41275"/>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39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5" name="Freeform 48"/>
          <p:cNvSpPr>
            <a:spLocks/>
          </p:cNvSpPr>
          <p:nvPr/>
        </p:nvSpPr>
        <p:spPr bwMode="auto">
          <a:xfrm>
            <a:off x="3457575" y="2770188"/>
            <a:ext cx="53975" cy="41275"/>
          </a:xfrm>
          <a:custGeom>
            <a:avLst/>
            <a:gdLst>
              <a:gd name="T0" fmla="*/ 0 w 34"/>
              <a:gd name="T1" fmla="*/ 26 h 26"/>
              <a:gd name="T2" fmla="*/ 34 w 34"/>
              <a:gd name="T3" fmla="*/ 26 h 26"/>
              <a:gd name="T4" fmla="*/ 17 w 34"/>
              <a:gd name="T5" fmla="*/ 0 h 26"/>
              <a:gd name="T6" fmla="*/ 0 w 34"/>
              <a:gd name="T7" fmla="*/ 26 h 26"/>
              <a:gd name="T8" fmla="*/ 0 60000 65536"/>
              <a:gd name="T9" fmla="*/ 0 60000 65536"/>
              <a:gd name="T10" fmla="*/ 0 60000 65536"/>
              <a:gd name="T11" fmla="*/ 0 60000 65536"/>
              <a:gd name="T12" fmla="*/ 0 w 34"/>
              <a:gd name="T13" fmla="*/ 0 h 26"/>
              <a:gd name="T14" fmla="*/ 34 w 34"/>
              <a:gd name="T15" fmla="*/ 26 h 26"/>
            </a:gdLst>
            <a:ahLst/>
            <a:cxnLst>
              <a:cxn ang="T8">
                <a:pos x="T0" y="T1"/>
              </a:cxn>
              <a:cxn ang="T9">
                <a:pos x="T2" y="T3"/>
              </a:cxn>
              <a:cxn ang="T10">
                <a:pos x="T4" y="T5"/>
              </a:cxn>
              <a:cxn ang="T11">
                <a:pos x="T6" y="T7"/>
              </a:cxn>
            </a:cxnLst>
            <a:rect l="T12" t="T13" r="T14" b="T15"/>
            <a:pathLst>
              <a:path w="34" h="26">
                <a:moveTo>
                  <a:pt x="0" y="26"/>
                </a:moveTo>
                <a:lnTo>
                  <a:pt x="34" y="26"/>
                </a:lnTo>
                <a:lnTo>
                  <a:pt x="17" y="0"/>
                </a:lnTo>
                <a:lnTo>
                  <a:pt x="0" y="26"/>
                </a:lnTo>
                <a:close/>
              </a:path>
            </a:pathLst>
          </a:custGeom>
          <a:noFill/>
          <a:ln w="53975">
            <a:solidFill>
              <a:srgbClr val="D6009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6" name="Line 49"/>
          <p:cNvSpPr>
            <a:spLocks noChangeShapeType="1"/>
          </p:cNvSpPr>
          <p:nvPr/>
        </p:nvSpPr>
        <p:spPr bwMode="auto">
          <a:xfrm flipV="1">
            <a:off x="1566863" y="2797175"/>
            <a:ext cx="1587" cy="641350"/>
          </a:xfrm>
          <a:prstGeom prst="line">
            <a:avLst/>
          </a:prstGeom>
          <a:noFill/>
          <a:ln w="14288">
            <a:solidFill>
              <a:srgbClr val="99CC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47" name="Line 50"/>
          <p:cNvSpPr>
            <a:spLocks noChangeShapeType="1"/>
          </p:cNvSpPr>
          <p:nvPr/>
        </p:nvSpPr>
        <p:spPr bwMode="auto">
          <a:xfrm flipV="1">
            <a:off x="1716088" y="2797175"/>
            <a:ext cx="1587" cy="641350"/>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48" name="Line 51"/>
          <p:cNvSpPr>
            <a:spLocks noChangeShapeType="1"/>
          </p:cNvSpPr>
          <p:nvPr/>
        </p:nvSpPr>
        <p:spPr bwMode="auto">
          <a:xfrm flipV="1">
            <a:off x="2152650" y="2797175"/>
            <a:ext cx="1588" cy="6413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49" name="Line 52"/>
          <p:cNvSpPr>
            <a:spLocks noChangeShapeType="1"/>
          </p:cNvSpPr>
          <p:nvPr/>
        </p:nvSpPr>
        <p:spPr bwMode="auto">
          <a:xfrm flipV="1">
            <a:off x="2301875" y="2797175"/>
            <a:ext cx="1588" cy="641350"/>
          </a:xfrm>
          <a:prstGeom prst="line">
            <a:avLst/>
          </a:prstGeom>
          <a:noFill/>
          <a:ln w="14288">
            <a:solidFill>
              <a:srgbClr val="99CC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50" name="Line 53"/>
          <p:cNvSpPr>
            <a:spLocks noChangeShapeType="1"/>
          </p:cNvSpPr>
          <p:nvPr/>
        </p:nvSpPr>
        <p:spPr bwMode="auto">
          <a:xfrm flipV="1">
            <a:off x="2751138" y="2797175"/>
            <a:ext cx="1587" cy="641350"/>
          </a:xfrm>
          <a:prstGeom prst="line">
            <a:avLst/>
          </a:prstGeom>
          <a:noFill/>
          <a:ln w="14288">
            <a:solidFill>
              <a:srgbClr val="D60093"/>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51" name="Line 54"/>
          <p:cNvSpPr>
            <a:spLocks noChangeShapeType="1"/>
          </p:cNvSpPr>
          <p:nvPr/>
        </p:nvSpPr>
        <p:spPr bwMode="auto">
          <a:xfrm flipV="1">
            <a:off x="2900363" y="2797175"/>
            <a:ext cx="1587" cy="6413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52" name="Line 55"/>
          <p:cNvSpPr>
            <a:spLocks noChangeShapeType="1"/>
          </p:cNvSpPr>
          <p:nvPr/>
        </p:nvSpPr>
        <p:spPr bwMode="auto">
          <a:xfrm flipV="1">
            <a:off x="3335338" y="2797175"/>
            <a:ext cx="1587" cy="641350"/>
          </a:xfrm>
          <a:prstGeom prst="line">
            <a:avLst/>
          </a:prstGeom>
          <a:noFill/>
          <a:ln w="14288">
            <a:solidFill>
              <a:srgbClr val="FF66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53" name="Line 56"/>
          <p:cNvSpPr>
            <a:spLocks noChangeShapeType="1"/>
          </p:cNvSpPr>
          <p:nvPr/>
        </p:nvSpPr>
        <p:spPr bwMode="auto">
          <a:xfrm flipV="1">
            <a:off x="3484563" y="2797175"/>
            <a:ext cx="1587" cy="641350"/>
          </a:xfrm>
          <a:prstGeom prst="line">
            <a:avLst/>
          </a:prstGeom>
          <a:noFill/>
          <a:ln w="14288">
            <a:solidFill>
              <a:srgbClr val="D60093"/>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5654" name="Rectangle 57"/>
          <p:cNvSpPr>
            <a:spLocks noChangeArrowheads="1"/>
          </p:cNvSpPr>
          <p:nvPr/>
        </p:nvSpPr>
        <p:spPr bwMode="auto">
          <a:xfrm>
            <a:off x="2260600" y="3709988"/>
            <a:ext cx="63976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500">
                <a:solidFill>
                  <a:srgbClr val="000000"/>
                </a:solidFill>
                <a:latin typeface="Times" pitchFamily="18" charset="0"/>
              </a:rPr>
              <a:t>f(KHz)</a:t>
            </a:r>
            <a:endParaRPr lang="en-GB">
              <a:latin typeface="Times New Roman" pitchFamily="18" charset="0"/>
            </a:endParaRPr>
          </a:p>
        </p:txBody>
      </p:sp>
      <p:sp>
        <p:nvSpPr>
          <p:cNvPr id="25655" name="Rectangle 58"/>
          <p:cNvSpPr>
            <a:spLocks noChangeArrowheads="1"/>
          </p:cNvSpPr>
          <p:nvPr/>
        </p:nvSpPr>
        <p:spPr bwMode="auto">
          <a:xfrm>
            <a:off x="1581150" y="3424238"/>
            <a:ext cx="2857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200">
                <a:solidFill>
                  <a:srgbClr val="000000"/>
                </a:solidFill>
                <a:latin typeface="Times" pitchFamily="18" charset="0"/>
              </a:rPr>
              <a:t>-2.2</a:t>
            </a:r>
            <a:endParaRPr lang="en-GB">
              <a:latin typeface="Times New Roman" pitchFamily="18" charset="0"/>
            </a:endParaRPr>
          </a:p>
        </p:txBody>
      </p:sp>
      <p:sp>
        <p:nvSpPr>
          <p:cNvPr id="25656" name="Rectangle 59"/>
          <p:cNvSpPr>
            <a:spLocks noChangeArrowheads="1"/>
          </p:cNvSpPr>
          <p:nvPr/>
        </p:nvSpPr>
        <p:spPr bwMode="auto">
          <a:xfrm>
            <a:off x="2084388" y="3424238"/>
            <a:ext cx="17621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200">
                <a:solidFill>
                  <a:srgbClr val="000000"/>
                </a:solidFill>
                <a:latin typeface="Times" pitchFamily="18" charset="0"/>
              </a:rPr>
              <a:t>-1</a:t>
            </a:r>
            <a:endParaRPr lang="en-GB">
              <a:latin typeface="Times New Roman" pitchFamily="18" charset="0"/>
            </a:endParaRPr>
          </a:p>
        </p:txBody>
      </p:sp>
      <p:sp>
        <p:nvSpPr>
          <p:cNvPr id="25657" name="Rectangle 60"/>
          <p:cNvSpPr>
            <a:spLocks noChangeArrowheads="1"/>
          </p:cNvSpPr>
          <p:nvPr/>
        </p:nvSpPr>
        <p:spPr bwMode="auto">
          <a:xfrm>
            <a:off x="2859088" y="3424238"/>
            <a:ext cx="12223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200">
                <a:solidFill>
                  <a:srgbClr val="000000"/>
                </a:solidFill>
                <a:latin typeface="Times" pitchFamily="18" charset="0"/>
              </a:rPr>
              <a:t>1</a:t>
            </a:r>
            <a:endParaRPr lang="en-GB">
              <a:latin typeface="Times New Roman" pitchFamily="18" charset="0"/>
            </a:endParaRPr>
          </a:p>
        </p:txBody>
      </p:sp>
      <p:sp>
        <p:nvSpPr>
          <p:cNvPr id="25658" name="Rectangle 61"/>
          <p:cNvSpPr>
            <a:spLocks noChangeArrowheads="1"/>
          </p:cNvSpPr>
          <p:nvPr/>
        </p:nvSpPr>
        <p:spPr bwMode="auto">
          <a:xfrm>
            <a:off x="3225800" y="3424238"/>
            <a:ext cx="2444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200">
                <a:solidFill>
                  <a:srgbClr val="000000"/>
                </a:solidFill>
                <a:latin typeface="Times" pitchFamily="18" charset="0"/>
              </a:rPr>
              <a:t>2.2</a:t>
            </a:r>
            <a:endParaRPr lang="en-GB">
              <a:latin typeface="Times New Roman" pitchFamily="18" charset="0"/>
            </a:endParaRPr>
          </a:p>
        </p:txBody>
      </p:sp>
      <p:sp>
        <p:nvSpPr>
          <p:cNvPr id="25659" name="Rectangle 62"/>
          <p:cNvSpPr>
            <a:spLocks noChangeArrowheads="1"/>
          </p:cNvSpPr>
          <p:nvPr/>
        </p:nvSpPr>
        <p:spPr bwMode="auto">
          <a:xfrm>
            <a:off x="1431925" y="3560763"/>
            <a:ext cx="2857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200">
                <a:solidFill>
                  <a:srgbClr val="000000"/>
                </a:solidFill>
                <a:latin typeface="Times" pitchFamily="18" charset="0"/>
              </a:rPr>
              <a:t>-2.6</a:t>
            </a:r>
            <a:endParaRPr lang="en-GB">
              <a:latin typeface="Times New Roman" pitchFamily="18" charset="0"/>
            </a:endParaRPr>
          </a:p>
        </p:txBody>
      </p:sp>
      <p:sp>
        <p:nvSpPr>
          <p:cNvPr id="25660" name="Rectangle 63"/>
          <p:cNvSpPr>
            <a:spLocks noChangeArrowheads="1"/>
          </p:cNvSpPr>
          <p:nvPr/>
        </p:nvSpPr>
        <p:spPr bwMode="auto">
          <a:xfrm>
            <a:off x="2165350" y="3560763"/>
            <a:ext cx="2857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200">
                <a:solidFill>
                  <a:srgbClr val="000000"/>
                </a:solidFill>
                <a:latin typeface="Times" pitchFamily="18" charset="0"/>
              </a:rPr>
              <a:t>-0.6</a:t>
            </a:r>
            <a:endParaRPr lang="en-GB">
              <a:latin typeface="Times New Roman" pitchFamily="18" charset="0"/>
            </a:endParaRPr>
          </a:p>
        </p:txBody>
      </p:sp>
      <p:sp>
        <p:nvSpPr>
          <p:cNvPr id="25661" name="Rectangle 64"/>
          <p:cNvSpPr>
            <a:spLocks noChangeArrowheads="1"/>
          </p:cNvSpPr>
          <p:nvPr/>
        </p:nvSpPr>
        <p:spPr bwMode="auto">
          <a:xfrm>
            <a:off x="2641600" y="3560763"/>
            <a:ext cx="2444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200">
                <a:solidFill>
                  <a:srgbClr val="000000"/>
                </a:solidFill>
                <a:latin typeface="Times" pitchFamily="18" charset="0"/>
              </a:rPr>
              <a:t>0.6</a:t>
            </a:r>
            <a:endParaRPr lang="en-GB">
              <a:latin typeface="Times New Roman" pitchFamily="18" charset="0"/>
            </a:endParaRPr>
          </a:p>
        </p:txBody>
      </p:sp>
      <p:sp>
        <p:nvSpPr>
          <p:cNvPr id="25662" name="Rectangle 65"/>
          <p:cNvSpPr>
            <a:spLocks noChangeArrowheads="1"/>
          </p:cNvSpPr>
          <p:nvPr/>
        </p:nvSpPr>
        <p:spPr bwMode="auto">
          <a:xfrm>
            <a:off x="3376613" y="3560763"/>
            <a:ext cx="2444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200">
                <a:solidFill>
                  <a:srgbClr val="000000"/>
                </a:solidFill>
                <a:latin typeface="Times" pitchFamily="18" charset="0"/>
              </a:rPr>
              <a:t>2.6</a:t>
            </a:r>
            <a:endParaRPr lang="en-GB">
              <a:latin typeface="Times New Roman" pitchFamily="18" charset="0"/>
            </a:endParaRPr>
          </a:p>
        </p:txBody>
      </p:sp>
      <p:sp>
        <p:nvSpPr>
          <p:cNvPr id="25663" name="Rectangle 66"/>
          <p:cNvSpPr>
            <a:spLocks noChangeArrowheads="1"/>
          </p:cNvSpPr>
          <p:nvPr/>
        </p:nvSpPr>
        <p:spPr bwMode="auto">
          <a:xfrm>
            <a:off x="2233613" y="2674938"/>
            <a:ext cx="584200" cy="763587"/>
          </a:xfrm>
          <a:prstGeom prst="rect">
            <a:avLst/>
          </a:prstGeom>
          <a:noFill/>
          <a:ln w="14288">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64" name="Rectangle 67"/>
          <p:cNvSpPr>
            <a:spLocks noChangeArrowheads="1"/>
          </p:cNvSpPr>
          <p:nvPr/>
        </p:nvSpPr>
        <p:spPr bwMode="auto">
          <a:xfrm>
            <a:off x="1581150" y="2484438"/>
            <a:ext cx="1849438"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200">
                <a:solidFill>
                  <a:srgbClr val="000000"/>
                </a:solidFill>
                <a:latin typeface="Times" pitchFamily="18" charset="0"/>
              </a:rPr>
              <a:t>Reconstruction filter response</a:t>
            </a:r>
            <a:endParaRPr lang="en-GB">
              <a:latin typeface="Times New Roman" pitchFamily="18" charset="0"/>
            </a:endParaRPr>
          </a:p>
        </p:txBody>
      </p:sp>
      <p:pic>
        <p:nvPicPr>
          <p:cNvPr id="256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2362200"/>
            <a:ext cx="2789238"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6" name="Text Box 6"/>
          <p:cNvSpPr txBox="1">
            <a:spLocks noChangeArrowheads="1"/>
          </p:cNvSpPr>
          <p:nvPr/>
        </p:nvSpPr>
        <p:spPr bwMode="auto">
          <a:xfrm>
            <a:off x="4419600" y="2819400"/>
            <a:ext cx="8382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r>
              <a:rPr lang="en-US">
                <a:latin typeface="Times New Roman" pitchFamily="18" charset="0"/>
              </a:rPr>
              <a:t>LPF</a:t>
            </a:r>
            <a:endParaRPr lang="en-GB">
              <a:latin typeface="Times New Roman" pitchFamily="18" charset="0"/>
            </a:endParaRPr>
          </a:p>
        </p:txBody>
      </p:sp>
      <p:sp>
        <p:nvSpPr>
          <p:cNvPr id="25667" name="Line 7"/>
          <p:cNvSpPr>
            <a:spLocks noChangeShapeType="1"/>
          </p:cNvSpPr>
          <p:nvPr/>
        </p:nvSpPr>
        <p:spPr bwMode="auto">
          <a:xfrm>
            <a:off x="4114800" y="30480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25668" name="Line 8"/>
          <p:cNvSpPr>
            <a:spLocks noChangeShapeType="1"/>
          </p:cNvSpPr>
          <p:nvPr/>
        </p:nvSpPr>
        <p:spPr bwMode="auto">
          <a:xfrm>
            <a:off x="5257800" y="30480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pic>
        <p:nvPicPr>
          <p:cNvPr id="2" name="59006505">
            <a:hlinkClick r:id="" action="ppaction://media"/>
            <a:extLst>
              <a:ext uri="{FF2B5EF4-FFF2-40B4-BE49-F238E27FC236}">
                <a16:creationId xmlns:a16="http://schemas.microsoft.com/office/drawing/2014/main" id="{A2F96A43-0BD0-4921-852A-622410039E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07400" y="6164263"/>
            <a:ext cx="487363"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4817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GB" dirty="0">
                <a:latin typeface="Times New Roman" panose="02020603050405020304" pitchFamily="18" charset="0"/>
                <a:cs typeface="Times New Roman" panose="02020603050405020304" pitchFamily="18" charset="0"/>
              </a:rPr>
              <a:t>Aliasing problem</a:t>
            </a:r>
          </a:p>
        </p:txBody>
      </p:sp>
      <p:sp>
        <p:nvSpPr>
          <p:cNvPr id="26628" name="Rectangle 3"/>
          <p:cNvSpPr>
            <a:spLocks noGrp="1" noChangeArrowheads="1"/>
          </p:cNvSpPr>
          <p:nvPr>
            <p:ph type="body" idx="1"/>
          </p:nvPr>
        </p:nvSpPr>
        <p:spPr>
          <a:xfrm>
            <a:off x="539750" y="1557338"/>
            <a:ext cx="8229600" cy="863550"/>
          </a:xfrm>
          <a:solidFill>
            <a:schemeClr val="bg1"/>
          </a:solidFill>
        </p:spPr>
        <p:txBody>
          <a:bodyPr/>
          <a:lstStyle/>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If the samples are sent through a reconstruction filter:</a:t>
            </a:r>
          </a:p>
          <a:p>
            <a:pPr eaLnBrk="1" hangingPunct="1"/>
            <a:endParaRPr lang="en-GB" dirty="0">
              <a:latin typeface="Times New Roman" panose="02020603050405020304" pitchFamily="18" charset="0"/>
              <a:cs typeface="Times New Roman" panose="02020603050405020304" pitchFamily="18" charset="0"/>
            </a:endParaRPr>
          </a:p>
          <a:p>
            <a:pPr eaLnBrk="1" hangingPunct="1"/>
            <a:endParaRPr lang="en-GB" dirty="0">
              <a:latin typeface="Times New Roman" panose="02020603050405020304" pitchFamily="18" charset="0"/>
              <a:cs typeface="Times New Roman" panose="02020603050405020304" pitchFamily="18" charset="0"/>
            </a:endParaRPr>
          </a:p>
          <a:p>
            <a:pPr eaLnBrk="1" hangingPunct="1"/>
            <a:endParaRPr lang="en-GB" dirty="0">
              <a:latin typeface="Times New Roman" panose="02020603050405020304" pitchFamily="18" charset="0"/>
              <a:cs typeface="Times New Roman" panose="02020603050405020304" pitchFamily="18" charset="0"/>
            </a:endParaRPr>
          </a:p>
          <a:p>
            <a:pPr eaLnBrk="1" hangingPunct="1"/>
            <a:endParaRPr lang="en-GB" dirty="0">
              <a:latin typeface="Times New Roman" panose="02020603050405020304" pitchFamily="18" charset="0"/>
              <a:cs typeface="Times New Roman" panose="02020603050405020304" pitchFamily="18" charset="0"/>
            </a:endParaRPr>
          </a:p>
          <a:p>
            <a:pPr eaLnBrk="1" hangingPunct="1"/>
            <a:endParaRPr lang="en-GB" dirty="0">
              <a:latin typeface="Times New Roman" panose="02020603050405020304" pitchFamily="18" charset="0"/>
              <a:cs typeface="Times New Roman" panose="02020603050405020304" pitchFamily="18" charset="0"/>
            </a:endParaRPr>
          </a:p>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We obtain </a:t>
            </a:r>
            <a:r>
              <a:rPr lang="en-GB" dirty="0">
                <a:solidFill>
                  <a:schemeClr val="accent4">
                    <a:lumMod val="75000"/>
                  </a:schemeClr>
                </a:solidFill>
                <a:latin typeface="Times New Roman" panose="02020603050405020304" pitchFamily="18" charset="0"/>
                <a:cs typeface="Times New Roman" panose="02020603050405020304" pitchFamily="18" charset="0"/>
              </a:rPr>
              <a:t>600Hz</a:t>
            </a:r>
            <a:r>
              <a:rPr lang="en-GB" dirty="0">
                <a:solidFill>
                  <a:schemeClr val="accent1">
                    <a:lumMod val="75000"/>
                  </a:schemeClr>
                </a:solidFill>
                <a:latin typeface="Times New Roman" panose="02020603050405020304" pitchFamily="18" charset="0"/>
                <a:cs typeface="Times New Roman" panose="02020603050405020304" pitchFamily="18" charset="0"/>
              </a:rPr>
              <a:t> sine wave instead of original </a:t>
            </a:r>
            <a:r>
              <a:rPr lang="en-GB" dirty="0">
                <a:solidFill>
                  <a:schemeClr val="accent4">
                    <a:lumMod val="75000"/>
                  </a:schemeClr>
                </a:solidFill>
                <a:latin typeface="Times New Roman" panose="02020603050405020304" pitchFamily="18" charset="0"/>
                <a:cs typeface="Times New Roman" panose="02020603050405020304" pitchFamily="18" charset="0"/>
              </a:rPr>
              <a:t>1kHz</a:t>
            </a:r>
            <a:r>
              <a:rPr lang="en-GB" dirty="0">
                <a:solidFill>
                  <a:schemeClr val="accent1">
                    <a:lumMod val="75000"/>
                  </a:schemeClr>
                </a:solidFill>
                <a:latin typeface="Times New Roman" panose="02020603050405020304" pitchFamily="18" charset="0"/>
                <a:cs typeface="Times New Roman" panose="02020603050405020304" pitchFamily="18" charset="0"/>
              </a:rPr>
              <a:t> sine wave!</a:t>
            </a:r>
          </a:p>
        </p:txBody>
      </p:sp>
      <p:pic>
        <p:nvPicPr>
          <p:cNvPr id="2662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951163"/>
            <a:ext cx="2352675"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9"/>
          <p:cNvSpPr>
            <a:spLocks noChangeArrowheads="1"/>
          </p:cNvSpPr>
          <p:nvPr/>
        </p:nvSpPr>
        <p:spPr bwMode="auto">
          <a:xfrm>
            <a:off x="6156325" y="3336925"/>
            <a:ext cx="1871663" cy="1562100"/>
          </a:xfrm>
          <a:prstGeom prst="rect">
            <a:avLst/>
          </a:prstGeom>
          <a:solidFill>
            <a:srgbClr val="FFFFFF"/>
          </a:solidFill>
          <a:ln w="15875">
            <a:solidFill>
              <a:srgbClr val="FFFFFF"/>
            </a:solidFill>
            <a:miter lim="800000"/>
            <a:headEnd/>
            <a:tailEnd/>
          </a:ln>
        </p:spPr>
        <p:txBody>
          <a:bodyPr/>
          <a:lstStyle/>
          <a:p>
            <a:endParaRPr lang="en-US"/>
          </a:p>
        </p:txBody>
      </p:sp>
      <p:sp>
        <p:nvSpPr>
          <p:cNvPr id="26631" name="Rectangle 10"/>
          <p:cNvSpPr>
            <a:spLocks noChangeArrowheads="1"/>
          </p:cNvSpPr>
          <p:nvPr/>
        </p:nvSpPr>
        <p:spPr bwMode="auto">
          <a:xfrm>
            <a:off x="6400800" y="3467100"/>
            <a:ext cx="1447800" cy="1252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32" name="Rectangle 11"/>
          <p:cNvSpPr>
            <a:spLocks noChangeArrowheads="1"/>
          </p:cNvSpPr>
          <p:nvPr/>
        </p:nvSpPr>
        <p:spPr bwMode="auto">
          <a:xfrm>
            <a:off x="6400800" y="3467100"/>
            <a:ext cx="1447800" cy="1252538"/>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33" name="Line 12"/>
          <p:cNvSpPr>
            <a:spLocks noChangeShapeType="1"/>
          </p:cNvSpPr>
          <p:nvPr/>
        </p:nvSpPr>
        <p:spPr bwMode="auto">
          <a:xfrm>
            <a:off x="6400800" y="3467100"/>
            <a:ext cx="14478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6634" name="Line 13"/>
          <p:cNvSpPr>
            <a:spLocks noChangeShapeType="1"/>
          </p:cNvSpPr>
          <p:nvPr/>
        </p:nvSpPr>
        <p:spPr bwMode="auto">
          <a:xfrm>
            <a:off x="6400800" y="4719638"/>
            <a:ext cx="144780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6635" name="Line 14"/>
          <p:cNvSpPr>
            <a:spLocks noChangeShapeType="1"/>
          </p:cNvSpPr>
          <p:nvPr/>
        </p:nvSpPr>
        <p:spPr bwMode="auto">
          <a:xfrm flipV="1">
            <a:off x="7848600" y="3467100"/>
            <a:ext cx="1588" cy="12525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6636" name="Line 16"/>
          <p:cNvSpPr>
            <a:spLocks noChangeShapeType="1"/>
          </p:cNvSpPr>
          <p:nvPr/>
        </p:nvSpPr>
        <p:spPr bwMode="auto">
          <a:xfrm>
            <a:off x="6400800" y="4719638"/>
            <a:ext cx="144780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6637" name="Line 18"/>
          <p:cNvSpPr>
            <a:spLocks noChangeShapeType="1"/>
          </p:cNvSpPr>
          <p:nvPr/>
        </p:nvSpPr>
        <p:spPr bwMode="auto">
          <a:xfrm>
            <a:off x="6400800" y="3467100"/>
            <a:ext cx="14478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6638" name="Line 19"/>
          <p:cNvSpPr>
            <a:spLocks noChangeShapeType="1"/>
          </p:cNvSpPr>
          <p:nvPr/>
        </p:nvSpPr>
        <p:spPr bwMode="auto">
          <a:xfrm>
            <a:off x="6400800" y="4719638"/>
            <a:ext cx="144780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6639" name="Line 20"/>
          <p:cNvSpPr>
            <a:spLocks noChangeShapeType="1"/>
          </p:cNvSpPr>
          <p:nvPr/>
        </p:nvSpPr>
        <p:spPr bwMode="auto">
          <a:xfrm flipV="1">
            <a:off x="7848600" y="3467100"/>
            <a:ext cx="1588" cy="12525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6640" name="Freeform 22"/>
          <p:cNvSpPr>
            <a:spLocks/>
          </p:cNvSpPr>
          <p:nvPr/>
        </p:nvSpPr>
        <p:spPr bwMode="auto">
          <a:xfrm>
            <a:off x="6400800" y="3678238"/>
            <a:ext cx="1447800" cy="830262"/>
          </a:xfrm>
          <a:custGeom>
            <a:avLst/>
            <a:gdLst>
              <a:gd name="T0" fmla="*/ 10 w 912"/>
              <a:gd name="T1" fmla="*/ 226 h 523"/>
              <a:gd name="T2" fmla="*/ 20 w 912"/>
              <a:gd name="T3" fmla="*/ 185 h 523"/>
              <a:gd name="T4" fmla="*/ 41 w 912"/>
              <a:gd name="T5" fmla="*/ 133 h 523"/>
              <a:gd name="T6" fmla="*/ 51 w 912"/>
              <a:gd name="T7" fmla="*/ 92 h 523"/>
              <a:gd name="T8" fmla="*/ 61 w 912"/>
              <a:gd name="T9" fmla="*/ 62 h 523"/>
              <a:gd name="T10" fmla="*/ 82 w 912"/>
              <a:gd name="T11" fmla="*/ 31 h 523"/>
              <a:gd name="T12" fmla="*/ 102 w 912"/>
              <a:gd name="T13" fmla="*/ 0 h 523"/>
              <a:gd name="T14" fmla="*/ 133 w 912"/>
              <a:gd name="T15" fmla="*/ 10 h 523"/>
              <a:gd name="T16" fmla="*/ 153 w 912"/>
              <a:gd name="T17" fmla="*/ 41 h 523"/>
              <a:gd name="T18" fmla="*/ 164 w 912"/>
              <a:gd name="T19" fmla="*/ 72 h 523"/>
              <a:gd name="T20" fmla="*/ 184 w 912"/>
              <a:gd name="T21" fmla="*/ 103 h 523"/>
              <a:gd name="T22" fmla="*/ 194 w 912"/>
              <a:gd name="T23" fmla="*/ 154 h 523"/>
              <a:gd name="T24" fmla="*/ 205 w 912"/>
              <a:gd name="T25" fmla="*/ 195 h 523"/>
              <a:gd name="T26" fmla="*/ 225 w 912"/>
              <a:gd name="T27" fmla="*/ 246 h 523"/>
              <a:gd name="T28" fmla="*/ 235 w 912"/>
              <a:gd name="T29" fmla="*/ 297 h 523"/>
              <a:gd name="T30" fmla="*/ 246 w 912"/>
              <a:gd name="T31" fmla="*/ 338 h 523"/>
              <a:gd name="T32" fmla="*/ 266 w 912"/>
              <a:gd name="T33" fmla="*/ 390 h 523"/>
              <a:gd name="T34" fmla="*/ 276 w 912"/>
              <a:gd name="T35" fmla="*/ 431 h 523"/>
              <a:gd name="T36" fmla="*/ 287 w 912"/>
              <a:gd name="T37" fmla="*/ 461 h 523"/>
              <a:gd name="T38" fmla="*/ 307 w 912"/>
              <a:gd name="T39" fmla="*/ 492 h 523"/>
              <a:gd name="T40" fmla="*/ 338 w 912"/>
              <a:gd name="T41" fmla="*/ 523 h 523"/>
              <a:gd name="T42" fmla="*/ 369 w 912"/>
              <a:gd name="T43" fmla="*/ 502 h 523"/>
              <a:gd name="T44" fmla="*/ 389 w 912"/>
              <a:gd name="T45" fmla="*/ 472 h 523"/>
              <a:gd name="T46" fmla="*/ 399 w 912"/>
              <a:gd name="T47" fmla="*/ 441 h 523"/>
              <a:gd name="T48" fmla="*/ 410 w 912"/>
              <a:gd name="T49" fmla="*/ 400 h 523"/>
              <a:gd name="T50" fmla="*/ 430 w 912"/>
              <a:gd name="T51" fmla="*/ 359 h 523"/>
              <a:gd name="T52" fmla="*/ 440 w 912"/>
              <a:gd name="T53" fmla="*/ 308 h 523"/>
              <a:gd name="T54" fmla="*/ 461 w 912"/>
              <a:gd name="T55" fmla="*/ 267 h 523"/>
              <a:gd name="T56" fmla="*/ 471 w 912"/>
              <a:gd name="T57" fmla="*/ 215 h 523"/>
              <a:gd name="T58" fmla="*/ 481 w 912"/>
              <a:gd name="T59" fmla="*/ 164 h 523"/>
              <a:gd name="T60" fmla="*/ 502 w 912"/>
              <a:gd name="T61" fmla="*/ 123 h 523"/>
              <a:gd name="T62" fmla="*/ 512 w 912"/>
              <a:gd name="T63" fmla="*/ 82 h 523"/>
              <a:gd name="T64" fmla="*/ 522 w 912"/>
              <a:gd name="T65" fmla="*/ 51 h 523"/>
              <a:gd name="T66" fmla="*/ 543 w 912"/>
              <a:gd name="T67" fmla="*/ 21 h 523"/>
              <a:gd name="T68" fmla="*/ 574 w 912"/>
              <a:gd name="T69" fmla="*/ 0 h 523"/>
              <a:gd name="T70" fmla="*/ 604 w 912"/>
              <a:gd name="T71" fmla="*/ 31 h 523"/>
              <a:gd name="T72" fmla="*/ 625 w 912"/>
              <a:gd name="T73" fmla="*/ 62 h 523"/>
              <a:gd name="T74" fmla="*/ 635 w 912"/>
              <a:gd name="T75" fmla="*/ 92 h 523"/>
              <a:gd name="T76" fmla="*/ 645 w 912"/>
              <a:gd name="T77" fmla="*/ 133 h 523"/>
              <a:gd name="T78" fmla="*/ 666 w 912"/>
              <a:gd name="T79" fmla="*/ 185 h 523"/>
              <a:gd name="T80" fmla="*/ 676 w 912"/>
              <a:gd name="T81" fmla="*/ 226 h 523"/>
              <a:gd name="T82" fmla="*/ 686 w 912"/>
              <a:gd name="T83" fmla="*/ 277 h 523"/>
              <a:gd name="T84" fmla="*/ 707 w 912"/>
              <a:gd name="T85" fmla="*/ 328 h 523"/>
              <a:gd name="T86" fmla="*/ 717 w 912"/>
              <a:gd name="T87" fmla="*/ 369 h 523"/>
              <a:gd name="T88" fmla="*/ 727 w 912"/>
              <a:gd name="T89" fmla="*/ 420 h 523"/>
              <a:gd name="T90" fmla="*/ 748 w 912"/>
              <a:gd name="T91" fmla="*/ 451 h 523"/>
              <a:gd name="T92" fmla="*/ 758 w 912"/>
              <a:gd name="T93" fmla="*/ 482 h 523"/>
              <a:gd name="T94" fmla="*/ 779 w 912"/>
              <a:gd name="T95" fmla="*/ 513 h 523"/>
              <a:gd name="T96" fmla="*/ 809 w 912"/>
              <a:gd name="T97" fmla="*/ 523 h 523"/>
              <a:gd name="T98" fmla="*/ 830 w 912"/>
              <a:gd name="T99" fmla="*/ 492 h 523"/>
              <a:gd name="T100" fmla="*/ 850 w 912"/>
              <a:gd name="T101" fmla="*/ 461 h 523"/>
              <a:gd name="T102" fmla="*/ 861 w 912"/>
              <a:gd name="T103" fmla="*/ 431 h 523"/>
              <a:gd name="T104" fmla="*/ 871 w 912"/>
              <a:gd name="T105" fmla="*/ 390 h 523"/>
              <a:gd name="T106" fmla="*/ 892 w 912"/>
              <a:gd name="T107" fmla="*/ 338 h 523"/>
              <a:gd name="T108" fmla="*/ 902 w 912"/>
              <a:gd name="T109" fmla="*/ 297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12"/>
              <a:gd name="T166" fmla="*/ 0 h 523"/>
              <a:gd name="T167" fmla="*/ 912 w 912"/>
              <a:gd name="T168" fmla="*/ 523 h 52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12" h="523">
                <a:moveTo>
                  <a:pt x="0" y="267"/>
                </a:moveTo>
                <a:lnTo>
                  <a:pt x="0" y="246"/>
                </a:lnTo>
                <a:lnTo>
                  <a:pt x="10" y="226"/>
                </a:lnTo>
                <a:lnTo>
                  <a:pt x="10" y="215"/>
                </a:lnTo>
                <a:lnTo>
                  <a:pt x="20" y="195"/>
                </a:lnTo>
                <a:lnTo>
                  <a:pt x="20" y="185"/>
                </a:lnTo>
                <a:lnTo>
                  <a:pt x="30" y="164"/>
                </a:lnTo>
                <a:lnTo>
                  <a:pt x="30" y="154"/>
                </a:lnTo>
                <a:lnTo>
                  <a:pt x="41" y="133"/>
                </a:lnTo>
                <a:lnTo>
                  <a:pt x="41" y="123"/>
                </a:lnTo>
                <a:lnTo>
                  <a:pt x="41" y="103"/>
                </a:lnTo>
                <a:lnTo>
                  <a:pt x="51" y="92"/>
                </a:lnTo>
                <a:lnTo>
                  <a:pt x="51" y="82"/>
                </a:lnTo>
                <a:lnTo>
                  <a:pt x="61" y="72"/>
                </a:lnTo>
                <a:lnTo>
                  <a:pt x="61" y="62"/>
                </a:lnTo>
                <a:lnTo>
                  <a:pt x="71" y="51"/>
                </a:lnTo>
                <a:lnTo>
                  <a:pt x="71" y="41"/>
                </a:lnTo>
                <a:lnTo>
                  <a:pt x="82" y="31"/>
                </a:lnTo>
                <a:lnTo>
                  <a:pt x="82" y="21"/>
                </a:lnTo>
                <a:lnTo>
                  <a:pt x="92" y="10"/>
                </a:lnTo>
                <a:lnTo>
                  <a:pt x="102" y="0"/>
                </a:lnTo>
                <a:lnTo>
                  <a:pt x="112" y="0"/>
                </a:lnTo>
                <a:lnTo>
                  <a:pt x="123" y="0"/>
                </a:lnTo>
                <a:lnTo>
                  <a:pt x="133" y="10"/>
                </a:lnTo>
                <a:lnTo>
                  <a:pt x="143" y="21"/>
                </a:lnTo>
                <a:lnTo>
                  <a:pt x="153" y="31"/>
                </a:lnTo>
                <a:lnTo>
                  <a:pt x="153" y="41"/>
                </a:lnTo>
                <a:lnTo>
                  <a:pt x="164" y="51"/>
                </a:lnTo>
                <a:lnTo>
                  <a:pt x="164" y="62"/>
                </a:lnTo>
                <a:lnTo>
                  <a:pt x="164" y="72"/>
                </a:lnTo>
                <a:lnTo>
                  <a:pt x="174" y="82"/>
                </a:lnTo>
                <a:lnTo>
                  <a:pt x="174" y="92"/>
                </a:lnTo>
                <a:lnTo>
                  <a:pt x="184" y="103"/>
                </a:lnTo>
                <a:lnTo>
                  <a:pt x="184" y="123"/>
                </a:lnTo>
                <a:lnTo>
                  <a:pt x="194" y="133"/>
                </a:lnTo>
                <a:lnTo>
                  <a:pt x="194" y="154"/>
                </a:lnTo>
                <a:lnTo>
                  <a:pt x="205" y="164"/>
                </a:lnTo>
                <a:lnTo>
                  <a:pt x="205" y="185"/>
                </a:lnTo>
                <a:lnTo>
                  <a:pt x="205" y="195"/>
                </a:lnTo>
                <a:lnTo>
                  <a:pt x="215" y="215"/>
                </a:lnTo>
                <a:lnTo>
                  <a:pt x="215" y="226"/>
                </a:lnTo>
                <a:lnTo>
                  <a:pt x="225" y="246"/>
                </a:lnTo>
                <a:lnTo>
                  <a:pt x="225" y="267"/>
                </a:lnTo>
                <a:lnTo>
                  <a:pt x="235" y="277"/>
                </a:lnTo>
                <a:lnTo>
                  <a:pt x="235" y="297"/>
                </a:lnTo>
                <a:lnTo>
                  <a:pt x="246" y="308"/>
                </a:lnTo>
                <a:lnTo>
                  <a:pt x="246" y="328"/>
                </a:lnTo>
                <a:lnTo>
                  <a:pt x="246" y="338"/>
                </a:lnTo>
                <a:lnTo>
                  <a:pt x="256" y="359"/>
                </a:lnTo>
                <a:lnTo>
                  <a:pt x="256" y="369"/>
                </a:lnTo>
                <a:lnTo>
                  <a:pt x="266" y="390"/>
                </a:lnTo>
                <a:lnTo>
                  <a:pt x="266" y="400"/>
                </a:lnTo>
                <a:lnTo>
                  <a:pt x="276" y="420"/>
                </a:lnTo>
                <a:lnTo>
                  <a:pt x="276" y="431"/>
                </a:lnTo>
                <a:lnTo>
                  <a:pt x="287" y="441"/>
                </a:lnTo>
                <a:lnTo>
                  <a:pt x="287" y="451"/>
                </a:lnTo>
                <a:lnTo>
                  <a:pt x="287" y="461"/>
                </a:lnTo>
                <a:lnTo>
                  <a:pt x="297" y="472"/>
                </a:lnTo>
                <a:lnTo>
                  <a:pt x="297" y="482"/>
                </a:lnTo>
                <a:lnTo>
                  <a:pt x="307" y="492"/>
                </a:lnTo>
                <a:lnTo>
                  <a:pt x="317" y="502"/>
                </a:lnTo>
                <a:lnTo>
                  <a:pt x="328" y="513"/>
                </a:lnTo>
                <a:lnTo>
                  <a:pt x="338" y="523"/>
                </a:lnTo>
                <a:lnTo>
                  <a:pt x="348" y="523"/>
                </a:lnTo>
                <a:lnTo>
                  <a:pt x="358" y="513"/>
                </a:lnTo>
                <a:lnTo>
                  <a:pt x="369" y="502"/>
                </a:lnTo>
                <a:lnTo>
                  <a:pt x="379" y="492"/>
                </a:lnTo>
                <a:lnTo>
                  <a:pt x="379" y="482"/>
                </a:lnTo>
                <a:lnTo>
                  <a:pt x="389" y="472"/>
                </a:lnTo>
                <a:lnTo>
                  <a:pt x="389" y="461"/>
                </a:lnTo>
                <a:lnTo>
                  <a:pt x="399" y="451"/>
                </a:lnTo>
                <a:lnTo>
                  <a:pt x="399" y="441"/>
                </a:lnTo>
                <a:lnTo>
                  <a:pt x="410" y="431"/>
                </a:lnTo>
                <a:lnTo>
                  <a:pt x="410" y="420"/>
                </a:lnTo>
                <a:lnTo>
                  <a:pt x="410" y="400"/>
                </a:lnTo>
                <a:lnTo>
                  <a:pt x="420" y="390"/>
                </a:lnTo>
                <a:lnTo>
                  <a:pt x="420" y="369"/>
                </a:lnTo>
                <a:lnTo>
                  <a:pt x="430" y="359"/>
                </a:lnTo>
                <a:lnTo>
                  <a:pt x="430" y="338"/>
                </a:lnTo>
                <a:lnTo>
                  <a:pt x="440" y="328"/>
                </a:lnTo>
                <a:lnTo>
                  <a:pt x="440" y="308"/>
                </a:lnTo>
                <a:lnTo>
                  <a:pt x="451" y="297"/>
                </a:lnTo>
                <a:lnTo>
                  <a:pt x="451" y="277"/>
                </a:lnTo>
                <a:lnTo>
                  <a:pt x="461" y="267"/>
                </a:lnTo>
                <a:lnTo>
                  <a:pt x="461" y="246"/>
                </a:lnTo>
                <a:lnTo>
                  <a:pt x="461" y="226"/>
                </a:lnTo>
                <a:lnTo>
                  <a:pt x="471" y="215"/>
                </a:lnTo>
                <a:lnTo>
                  <a:pt x="471" y="195"/>
                </a:lnTo>
                <a:lnTo>
                  <a:pt x="481" y="185"/>
                </a:lnTo>
                <a:lnTo>
                  <a:pt x="481" y="164"/>
                </a:lnTo>
                <a:lnTo>
                  <a:pt x="492" y="154"/>
                </a:lnTo>
                <a:lnTo>
                  <a:pt x="492" y="133"/>
                </a:lnTo>
                <a:lnTo>
                  <a:pt x="502" y="123"/>
                </a:lnTo>
                <a:lnTo>
                  <a:pt x="502" y="103"/>
                </a:lnTo>
                <a:lnTo>
                  <a:pt x="502" y="92"/>
                </a:lnTo>
                <a:lnTo>
                  <a:pt x="512" y="82"/>
                </a:lnTo>
                <a:lnTo>
                  <a:pt x="512" y="72"/>
                </a:lnTo>
                <a:lnTo>
                  <a:pt x="522" y="62"/>
                </a:lnTo>
                <a:lnTo>
                  <a:pt x="522" y="51"/>
                </a:lnTo>
                <a:lnTo>
                  <a:pt x="533" y="41"/>
                </a:lnTo>
                <a:lnTo>
                  <a:pt x="533" y="31"/>
                </a:lnTo>
                <a:lnTo>
                  <a:pt x="543" y="21"/>
                </a:lnTo>
                <a:lnTo>
                  <a:pt x="553" y="10"/>
                </a:lnTo>
                <a:lnTo>
                  <a:pt x="563" y="0"/>
                </a:lnTo>
                <a:lnTo>
                  <a:pt x="574" y="0"/>
                </a:lnTo>
                <a:lnTo>
                  <a:pt x="584" y="10"/>
                </a:lnTo>
                <a:lnTo>
                  <a:pt x="594" y="21"/>
                </a:lnTo>
                <a:lnTo>
                  <a:pt x="604" y="31"/>
                </a:lnTo>
                <a:lnTo>
                  <a:pt x="615" y="41"/>
                </a:lnTo>
                <a:lnTo>
                  <a:pt x="615" y="51"/>
                </a:lnTo>
                <a:lnTo>
                  <a:pt x="625" y="62"/>
                </a:lnTo>
                <a:lnTo>
                  <a:pt x="625" y="72"/>
                </a:lnTo>
                <a:lnTo>
                  <a:pt x="625" y="82"/>
                </a:lnTo>
                <a:lnTo>
                  <a:pt x="635" y="92"/>
                </a:lnTo>
                <a:lnTo>
                  <a:pt x="635" y="103"/>
                </a:lnTo>
                <a:lnTo>
                  <a:pt x="645" y="123"/>
                </a:lnTo>
                <a:lnTo>
                  <a:pt x="645" y="133"/>
                </a:lnTo>
                <a:lnTo>
                  <a:pt x="656" y="154"/>
                </a:lnTo>
                <a:lnTo>
                  <a:pt x="656" y="164"/>
                </a:lnTo>
                <a:lnTo>
                  <a:pt x="666" y="185"/>
                </a:lnTo>
                <a:lnTo>
                  <a:pt x="666" y="195"/>
                </a:lnTo>
                <a:lnTo>
                  <a:pt x="666" y="215"/>
                </a:lnTo>
                <a:lnTo>
                  <a:pt x="676" y="226"/>
                </a:lnTo>
                <a:lnTo>
                  <a:pt x="676" y="246"/>
                </a:lnTo>
                <a:lnTo>
                  <a:pt x="686" y="256"/>
                </a:lnTo>
                <a:lnTo>
                  <a:pt x="686" y="277"/>
                </a:lnTo>
                <a:lnTo>
                  <a:pt x="697" y="297"/>
                </a:lnTo>
                <a:lnTo>
                  <a:pt x="697" y="308"/>
                </a:lnTo>
                <a:lnTo>
                  <a:pt x="707" y="328"/>
                </a:lnTo>
                <a:lnTo>
                  <a:pt x="707" y="338"/>
                </a:lnTo>
                <a:lnTo>
                  <a:pt x="707" y="359"/>
                </a:lnTo>
                <a:lnTo>
                  <a:pt x="717" y="369"/>
                </a:lnTo>
                <a:lnTo>
                  <a:pt x="717" y="390"/>
                </a:lnTo>
                <a:lnTo>
                  <a:pt x="727" y="400"/>
                </a:lnTo>
                <a:lnTo>
                  <a:pt x="727" y="420"/>
                </a:lnTo>
                <a:lnTo>
                  <a:pt x="738" y="431"/>
                </a:lnTo>
                <a:lnTo>
                  <a:pt x="738" y="441"/>
                </a:lnTo>
                <a:lnTo>
                  <a:pt x="748" y="451"/>
                </a:lnTo>
                <a:lnTo>
                  <a:pt x="748" y="461"/>
                </a:lnTo>
                <a:lnTo>
                  <a:pt x="748" y="472"/>
                </a:lnTo>
                <a:lnTo>
                  <a:pt x="758" y="482"/>
                </a:lnTo>
                <a:lnTo>
                  <a:pt x="758" y="492"/>
                </a:lnTo>
                <a:lnTo>
                  <a:pt x="768" y="502"/>
                </a:lnTo>
                <a:lnTo>
                  <a:pt x="779" y="513"/>
                </a:lnTo>
                <a:lnTo>
                  <a:pt x="789" y="523"/>
                </a:lnTo>
                <a:lnTo>
                  <a:pt x="799" y="523"/>
                </a:lnTo>
                <a:lnTo>
                  <a:pt x="809" y="523"/>
                </a:lnTo>
                <a:lnTo>
                  <a:pt x="820" y="513"/>
                </a:lnTo>
                <a:lnTo>
                  <a:pt x="830" y="502"/>
                </a:lnTo>
                <a:lnTo>
                  <a:pt x="830" y="492"/>
                </a:lnTo>
                <a:lnTo>
                  <a:pt x="840" y="482"/>
                </a:lnTo>
                <a:lnTo>
                  <a:pt x="840" y="472"/>
                </a:lnTo>
                <a:lnTo>
                  <a:pt x="850" y="461"/>
                </a:lnTo>
                <a:lnTo>
                  <a:pt x="850" y="451"/>
                </a:lnTo>
                <a:lnTo>
                  <a:pt x="861" y="441"/>
                </a:lnTo>
                <a:lnTo>
                  <a:pt x="861" y="431"/>
                </a:lnTo>
                <a:lnTo>
                  <a:pt x="871" y="420"/>
                </a:lnTo>
                <a:lnTo>
                  <a:pt x="871" y="400"/>
                </a:lnTo>
                <a:lnTo>
                  <a:pt x="871" y="390"/>
                </a:lnTo>
                <a:lnTo>
                  <a:pt x="881" y="369"/>
                </a:lnTo>
                <a:lnTo>
                  <a:pt x="881" y="359"/>
                </a:lnTo>
                <a:lnTo>
                  <a:pt x="892" y="338"/>
                </a:lnTo>
                <a:lnTo>
                  <a:pt x="892" y="328"/>
                </a:lnTo>
                <a:lnTo>
                  <a:pt x="902" y="308"/>
                </a:lnTo>
                <a:lnTo>
                  <a:pt x="902" y="297"/>
                </a:lnTo>
                <a:lnTo>
                  <a:pt x="912" y="277"/>
                </a:lnTo>
                <a:lnTo>
                  <a:pt x="912" y="267"/>
                </a:lnTo>
              </a:path>
            </a:pathLst>
          </a:custGeom>
          <a:noFill/>
          <a:ln w="15875">
            <a:solidFill>
              <a:srgbClr val="99CC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41" name="Line 23"/>
          <p:cNvSpPr>
            <a:spLocks noChangeShapeType="1"/>
          </p:cNvSpPr>
          <p:nvPr/>
        </p:nvSpPr>
        <p:spPr bwMode="auto">
          <a:xfrm>
            <a:off x="6400800" y="4102100"/>
            <a:ext cx="14478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6642" name="Freeform 24"/>
          <p:cNvSpPr>
            <a:spLocks/>
          </p:cNvSpPr>
          <p:nvPr/>
        </p:nvSpPr>
        <p:spPr bwMode="auto">
          <a:xfrm>
            <a:off x="6400800" y="3678238"/>
            <a:ext cx="1447800" cy="830262"/>
          </a:xfrm>
          <a:custGeom>
            <a:avLst/>
            <a:gdLst>
              <a:gd name="T0" fmla="*/ 10 w 912"/>
              <a:gd name="T1" fmla="*/ 246 h 523"/>
              <a:gd name="T2" fmla="*/ 20 w 912"/>
              <a:gd name="T3" fmla="*/ 215 h 523"/>
              <a:gd name="T4" fmla="*/ 41 w 912"/>
              <a:gd name="T5" fmla="*/ 185 h 523"/>
              <a:gd name="T6" fmla="*/ 51 w 912"/>
              <a:gd name="T7" fmla="*/ 154 h 523"/>
              <a:gd name="T8" fmla="*/ 71 w 912"/>
              <a:gd name="T9" fmla="*/ 123 h 523"/>
              <a:gd name="T10" fmla="*/ 82 w 912"/>
              <a:gd name="T11" fmla="*/ 92 h 523"/>
              <a:gd name="T12" fmla="*/ 102 w 912"/>
              <a:gd name="T13" fmla="*/ 62 h 523"/>
              <a:gd name="T14" fmla="*/ 133 w 912"/>
              <a:gd name="T15" fmla="*/ 31 h 523"/>
              <a:gd name="T16" fmla="*/ 164 w 912"/>
              <a:gd name="T17" fmla="*/ 0 h 523"/>
              <a:gd name="T18" fmla="*/ 194 w 912"/>
              <a:gd name="T19" fmla="*/ 0 h 523"/>
              <a:gd name="T20" fmla="*/ 225 w 912"/>
              <a:gd name="T21" fmla="*/ 10 h 523"/>
              <a:gd name="T22" fmla="*/ 256 w 912"/>
              <a:gd name="T23" fmla="*/ 41 h 523"/>
              <a:gd name="T24" fmla="*/ 287 w 912"/>
              <a:gd name="T25" fmla="*/ 72 h 523"/>
              <a:gd name="T26" fmla="*/ 297 w 912"/>
              <a:gd name="T27" fmla="*/ 103 h 523"/>
              <a:gd name="T28" fmla="*/ 317 w 912"/>
              <a:gd name="T29" fmla="*/ 133 h 523"/>
              <a:gd name="T30" fmla="*/ 328 w 912"/>
              <a:gd name="T31" fmla="*/ 164 h 523"/>
              <a:gd name="T32" fmla="*/ 348 w 912"/>
              <a:gd name="T33" fmla="*/ 195 h 523"/>
              <a:gd name="T34" fmla="*/ 369 w 912"/>
              <a:gd name="T35" fmla="*/ 226 h 523"/>
              <a:gd name="T36" fmla="*/ 379 w 912"/>
              <a:gd name="T37" fmla="*/ 256 h 523"/>
              <a:gd name="T38" fmla="*/ 389 w 912"/>
              <a:gd name="T39" fmla="*/ 287 h 523"/>
              <a:gd name="T40" fmla="*/ 410 w 912"/>
              <a:gd name="T41" fmla="*/ 318 h 523"/>
              <a:gd name="T42" fmla="*/ 420 w 912"/>
              <a:gd name="T43" fmla="*/ 349 h 523"/>
              <a:gd name="T44" fmla="*/ 440 w 912"/>
              <a:gd name="T45" fmla="*/ 379 h 523"/>
              <a:gd name="T46" fmla="*/ 451 w 912"/>
              <a:gd name="T47" fmla="*/ 410 h 523"/>
              <a:gd name="T48" fmla="*/ 471 w 912"/>
              <a:gd name="T49" fmla="*/ 441 h 523"/>
              <a:gd name="T50" fmla="*/ 492 w 912"/>
              <a:gd name="T51" fmla="*/ 472 h 523"/>
              <a:gd name="T52" fmla="*/ 522 w 912"/>
              <a:gd name="T53" fmla="*/ 502 h 523"/>
              <a:gd name="T54" fmla="*/ 553 w 912"/>
              <a:gd name="T55" fmla="*/ 523 h 523"/>
              <a:gd name="T56" fmla="*/ 584 w 912"/>
              <a:gd name="T57" fmla="*/ 523 h 523"/>
              <a:gd name="T58" fmla="*/ 615 w 912"/>
              <a:gd name="T59" fmla="*/ 502 h 523"/>
              <a:gd name="T60" fmla="*/ 645 w 912"/>
              <a:gd name="T61" fmla="*/ 472 h 523"/>
              <a:gd name="T62" fmla="*/ 666 w 912"/>
              <a:gd name="T63" fmla="*/ 441 h 523"/>
              <a:gd name="T64" fmla="*/ 686 w 912"/>
              <a:gd name="T65" fmla="*/ 410 h 523"/>
              <a:gd name="T66" fmla="*/ 707 w 912"/>
              <a:gd name="T67" fmla="*/ 379 h 523"/>
              <a:gd name="T68" fmla="*/ 717 w 912"/>
              <a:gd name="T69" fmla="*/ 349 h 523"/>
              <a:gd name="T70" fmla="*/ 738 w 912"/>
              <a:gd name="T71" fmla="*/ 318 h 523"/>
              <a:gd name="T72" fmla="*/ 748 w 912"/>
              <a:gd name="T73" fmla="*/ 287 h 523"/>
              <a:gd name="T74" fmla="*/ 758 w 912"/>
              <a:gd name="T75" fmla="*/ 256 h 523"/>
              <a:gd name="T76" fmla="*/ 779 w 912"/>
              <a:gd name="T77" fmla="*/ 226 h 523"/>
              <a:gd name="T78" fmla="*/ 789 w 912"/>
              <a:gd name="T79" fmla="*/ 195 h 523"/>
              <a:gd name="T80" fmla="*/ 809 w 912"/>
              <a:gd name="T81" fmla="*/ 164 h 523"/>
              <a:gd name="T82" fmla="*/ 820 w 912"/>
              <a:gd name="T83" fmla="*/ 133 h 523"/>
              <a:gd name="T84" fmla="*/ 840 w 912"/>
              <a:gd name="T85" fmla="*/ 103 h 523"/>
              <a:gd name="T86" fmla="*/ 861 w 912"/>
              <a:gd name="T87" fmla="*/ 72 h 523"/>
              <a:gd name="T88" fmla="*/ 881 w 912"/>
              <a:gd name="T89" fmla="*/ 41 h 523"/>
              <a:gd name="T90" fmla="*/ 912 w 912"/>
              <a:gd name="T91" fmla="*/ 10 h 52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12"/>
              <a:gd name="T139" fmla="*/ 0 h 523"/>
              <a:gd name="T140" fmla="*/ 912 w 912"/>
              <a:gd name="T141" fmla="*/ 523 h 52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12" h="523">
                <a:moveTo>
                  <a:pt x="0" y="267"/>
                </a:moveTo>
                <a:lnTo>
                  <a:pt x="0" y="256"/>
                </a:lnTo>
                <a:lnTo>
                  <a:pt x="10" y="246"/>
                </a:lnTo>
                <a:lnTo>
                  <a:pt x="10" y="236"/>
                </a:lnTo>
                <a:lnTo>
                  <a:pt x="20" y="226"/>
                </a:lnTo>
                <a:lnTo>
                  <a:pt x="20" y="215"/>
                </a:lnTo>
                <a:lnTo>
                  <a:pt x="30" y="205"/>
                </a:lnTo>
                <a:lnTo>
                  <a:pt x="30" y="195"/>
                </a:lnTo>
                <a:lnTo>
                  <a:pt x="41" y="185"/>
                </a:lnTo>
                <a:lnTo>
                  <a:pt x="41" y="174"/>
                </a:lnTo>
                <a:lnTo>
                  <a:pt x="41" y="164"/>
                </a:lnTo>
                <a:lnTo>
                  <a:pt x="51" y="154"/>
                </a:lnTo>
                <a:lnTo>
                  <a:pt x="51" y="144"/>
                </a:lnTo>
                <a:lnTo>
                  <a:pt x="61" y="133"/>
                </a:lnTo>
                <a:lnTo>
                  <a:pt x="71" y="123"/>
                </a:lnTo>
                <a:lnTo>
                  <a:pt x="71" y="113"/>
                </a:lnTo>
                <a:lnTo>
                  <a:pt x="82" y="103"/>
                </a:lnTo>
                <a:lnTo>
                  <a:pt x="82" y="92"/>
                </a:lnTo>
                <a:lnTo>
                  <a:pt x="92" y="82"/>
                </a:lnTo>
                <a:lnTo>
                  <a:pt x="102" y="72"/>
                </a:lnTo>
                <a:lnTo>
                  <a:pt x="102" y="62"/>
                </a:lnTo>
                <a:lnTo>
                  <a:pt x="112" y="51"/>
                </a:lnTo>
                <a:lnTo>
                  <a:pt x="123" y="41"/>
                </a:lnTo>
                <a:lnTo>
                  <a:pt x="133" y="31"/>
                </a:lnTo>
                <a:lnTo>
                  <a:pt x="143" y="21"/>
                </a:lnTo>
                <a:lnTo>
                  <a:pt x="153" y="10"/>
                </a:lnTo>
                <a:lnTo>
                  <a:pt x="164" y="0"/>
                </a:lnTo>
                <a:lnTo>
                  <a:pt x="174" y="0"/>
                </a:lnTo>
                <a:lnTo>
                  <a:pt x="184" y="0"/>
                </a:lnTo>
                <a:lnTo>
                  <a:pt x="194" y="0"/>
                </a:lnTo>
                <a:lnTo>
                  <a:pt x="205" y="0"/>
                </a:lnTo>
                <a:lnTo>
                  <a:pt x="215" y="10"/>
                </a:lnTo>
                <a:lnTo>
                  <a:pt x="225" y="10"/>
                </a:lnTo>
                <a:lnTo>
                  <a:pt x="235" y="21"/>
                </a:lnTo>
                <a:lnTo>
                  <a:pt x="246" y="31"/>
                </a:lnTo>
                <a:lnTo>
                  <a:pt x="256" y="41"/>
                </a:lnTo>
                <a:lnTo>
                  <a:pt x="266" y="51"/>
                </a:lnTo>
                <a:lnTo>
                  <a:pt x="276" y="62"/>
                </a:lnTo>
                <a:lnTo>
                  <a:pt x="287" y="72"/>
                </a:lnTo>
                <a:lnTo>
                  <a:pt x="287" y="82"/>
                </a:lnTo>
                <a:lnTo>
                  <a:pt x="297" y="92"/>
                </a:lnTo>
                <a:lnTo>
                  <a:pt x="297" y="103"/>
                </a:lnTo>
                <a:lnTo>
                  <a:pt x="307" y="113"/>
                </a:lnTo>
                <a:lnTo>
                  <a:pt x="317" y="123"/>
                </a:lnTo>
                <a:lnTo>
                  <a:pt x="317" y="133"/>
                </a:lnTo>
                <a:lnTo>
                  <a:pt x="328" y="144"/>
                </a:lnTo>
                <a:lnTo>
                  <a:pt x="328" y="154"/>
                </a:lnTo>
                <a:lnTo>
                  <a:pt x="328" y="164"/>
                </a:lnTo>
                <a:lnTo>
                  <a:pt x="338" y="174"/>
                </a:lnTo>
                <a:lnTo>
                  <a:pt x="348" y="185"/>
                </a:lnTo>
                <a:lnTo>
                  <a:pt x="348" y="195"/>
                </a:lnTo>
                <a:lnTo>
                  <a:pt x="358" y="205"/>
                </a:lnTo>
                <a:lnTo>
                  <a:pt x="358" y="215"/>
                </a:lnTo>
                <a:lnTo>
                  <a:pt x="369" y="226"/>
                </a:lnTo>
                <a:lnTo>
                  <a:pt x="369" y="236"/>
                </a:lnTo>
                <a:lnTo>
                  <a:pt x="369" y="246"/>
                </a:lnTo>
                <a:lnTo>
                  <a:pt x="379" y="256"/>
                </a:lnTo>
                <a:lnTo>
                  <a:pt x="379" y="267"/>
                </a:lnTo>
                <a:lnTo>
                  <a:pt x="389" y="277"/>
                </a:lnTo>
                <a:lnTo>
                  <a:pt x="389" y="287"/>
                </a:lnTo>
                <a:lnTo>
                  <a:pt x="399" y="297"/>
                </a:lnTo>
                <a:lnTo>
                  <a:pt x="399" y="308"/>
                </a:lnTo>
                <a:lnTo>
                  <a:pt x="410" y="318"/>
                </a:lnTo>
                <a:lnTo>
                  <a:pt x="410" y="328"/>
                </a:lnTo>
                <a:lnTo>
                  <a:pt x="410" y="338"/>
                </a:lnTo>
                <a:lnTo>
                  <a:pt x="420" y="349"/>
                </a:lnTo>
                <a:lnTo>
                  <a:pt x="420" y="359"/>
                </a:lnTo>
                <a:lnTo>
                  <a:pt x="430" y="369"/>
                </a:lnTo>
                <a:lnTo>
                  <a:pt x="440" y="379"/>
                </a:lnTo>
                <a:lnTo>
                  <a:pt x="440" y="390"/>
                </a:lnTo>
                <a:lnTo>
                  <a:pt x="451" y="400"/>
                </a:lnTo>
                <a:lnTo>
                  <a:pt x="451" y="410"/>
                </a:lnTo>
                <a:lnTo>
                  <a:pt x="461" y="420"/>
                </a:lnTo>
                <a:lnTo>
                  <a:pt x="461" y="431"/>
                </a:lnTo>
                <a:lnTo>
                  <a:pt x="471" y="441"/>
                </a:lnTo>
                <a:lnTo>
                  <a:pt x="481" y="451"/>
                </a:lnTo>
                <a:lnTo>
                  <a:pt x="492" y="461"/>
                </a:lnTo>
                <a:lnTo>
                  <a:pt x="492" y="472"/>
                </a:lnTo>
                <a:lnTo>
                  <a:pt x="502" y="482"/>
                </a:lnTo>
                <a:lnTo>
                  <a:pt x="512" y="492"/>
                </a:lnTo>
                <a:lnTo>
                  <a:pt x="522" y="502"/>
                </a:lnTo>
                <a:lnTo>
                  <a:pt x="533" y="513"/>
                </a:lnTo>
                <a:lnTo>
                  <a:pt x="543" y="523"/>
                </a:lnTo>
                <a:lnTo>
                  <a:pt x="553" y="523"/>
                </a:lnTo>
                <a:lnTo>
                  <a:pt x="563" y="523"/>
                </a:lnTo>
                <a:lnTo>
                  <a:pt x="574" y="523"/>
                </a:lnTo>
                <a:lnTo>
                  <a:pt x="584" y="523"/>
                </a:lnTo>
                <a:lnTo>
                  <a:pt x="594" y="523"/>
                </a:lnTo>
                <a:lnTo>
                  <a:pt x="604" y="513"/>
                </a:lnTo>
                <a:lnTo>
                  <a:pt x="615" y="502"/>
                </a:lnTo>
                <a:lnTo>
                  <a:pt x="625" y="492"/>
                </a:lnTo>
                <a:lnTo>
                  <a:pt x="635" y="482"/>
                </a:lnTo>
                <a:lnTo>
                  <a:pt x="645" y="472"/>
                </a:lnTo>
                <a:lnTo>
                  <a:pt x="656" y="461"/>
                </a:lnTo>
                <a:lnTo>
                  <a:pt x="666" y="451"/>
                </a:lnTo>
                <a:lnTo>
                  <a:pt x="666" y="441"/>
                </a:lnTo>
                <a:lnTo>
                  <a:pt x="676" y="431"/>
                </a:lnTo>
                <a:lnTo>
                  <a:pt x="686" y="420"/>
                </a:lnTo>
                <a:lnTo>
                  <a:pt x="686" y="410"/>
                </a:lnTo>
                <a:lnTo>
                  <a:pt x="697" y="400"/>
                </a:lnTo>
                <a:lnTo>
                  <a:pt x="697" y="390"/>
                </a:lnTo>
                <a:lnTo>
                  <a:pt x="707" y="379"/>
                </a:lnTo>
                <a:lnTo>
                  <a:pt x="707" y="369"/>
                </a:lnTo>
                <a:lnTo>
                  <a:pt x="717" y="359"/>
                </a:lnTo>
                <a:lnTo>
                  <a:pt x="717" y="349"/>
                </a:lnTo>
                <a:lnTo>
                  <a:pt x="727" y="338"/>
                </a:lnTo>
                <a:lnTo>
                  <a:pt x="727" y="328"/>
                </a:lnTo>
                <a:lnTo>
                  <a:pt x="738" y="318"/>
                </a:lnTo>
                <a:lnTo>
                  <a:pt x="738" y="308"/>
                </a:lnTo>
                <a:lnTo>
                  <a:pt x="748" y="297"/>
                </a:lnTo>
                <a:lnTo>
                  <a:pt x="748" y="287"/>
                </a:lnTo>
                <a:lnTo>
                  <a:pt x="748" y="277"/>
                </a:lnTo>
                <a:lnTo>
                  <a:pt x="758" y="267"/>
                </a:lnTo>
                <a:lnTo>
                  <a:pt x="758" y="256"/>
                </a:lnTo>
                <a:lnTo>
                  <a:pt x="768" y="246"/>
                </a:lnTo>
                <a:lnTo>
                  <a:pt x="768" y="236"/>
                </a:lnTo>
                <a:lnTo>
                  <a:pt x="779" y="226"/>
                </a:lnTo>
                <a:lnTo>
                  <a:pt x="779" y="215"/>
                </a:lnTo>
                <a:lnTo>
                  <a:pt x="789" y="205"/>
                </a:lnTo>
                <a:lnTo>
                  <a:pt x="789" y="195"/>
                </a:lnTo>
                <a:lnTo>
                  <a:pt x="799" y="185"/>
                </a:lnTo>
                <a:lnTo>
                  <a:pt x="799" y="174"/>
                </a:lnTo>
                <a:lnTo>
                  <a:pt x="809" y="164"/>
                </a:lnTo>
                <a:lnTo>
                  <a:pt x="809" y="154"/>
                </a:lnTo>
                <a:lnTo>
                  <a:pt x="820" y="144"/>
                </a:lnTo>
                <a:lnTo>
                  <a:pt x="820" y="133"/>
                </a:lnTo>
                <a:lnTo>
                  <a:pt x="830" y="123"/>
                </a:lnTo>
                <a:lnTo>
                  <a:pt x="830" y="113"/>
                </a:lnTo>
                <a:lnTo>
                  <a:pt x="840" y="103"/>
                </a:lnTo>
                <a:lnTo>
                  <a:pt x="840" y="92"/>
                </a:lnTo>
                <a:lnTo>
                  <a:pt x="850" y="82"/>
                </a:lnTo>
                <a:lnTo>
                  <a:pt x="861" y="72"/>
                </a:lnTo>
                <a:lnTo>
                  <a:pt x="871" y="62"/>
                </a:lnTo>
                <a:lnTo>
                  <a:pt x="871" y="51"/>
                </a:lnTo>
                <a:lnTo>
                  <a:pt x="881" y="41"/>
                </a:lnTo>
                <a:lnTo>
                  <a:pt x="892" y="31"/>
                </a:lnTo>
                <a:lnTo>
                  <a:pt x="902" y="21"/>
                </a:lnTo>
                <a:lnTo>
                  <a:pt x="912" y="1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643" name="Group 28"/>
          <p:cNvGrpSpPr>
            <a:grpSpLocks/>
          </p:cNvGrpSpPr>
          <p:nvPr/>
        </p:nvGrpSpPr>
        <p:grpSpPr bwMode="auto">
          <a:xfrm>
            <a:off x="3619500" y="3467100"/>
            <a:ext cx="2782888" cy="1252538"/>
            <a:chOff x="2280" y="2184"/>
            <a:chExt cx="1753" cy="789"/>
          </a:xfrm>
        </p:grpSpPr>
        <p:sp>
          <p:nvSpPr>
            <p:cNvPr id="26644" name="Line 15"/>
            <p:cNvSpPr>
              <a:spLocks noChangeShapeType="1"/>
            </p:cNvSpPr>
            <p:nvPr/>
          </p:nvSpPr>
          <p:spPr bwMode="auto">
            <a:xfrm flipV="1">
              <a:off x="4032" y="2184"/>
              <a:ext cx="1" cy="789"/>
            </a:xfrm>
            <a:prstGeom prst="line">
              <a:avLst/>
            </a:prstGeom>
            <a:noFill/>
            <a:ln w="15875">
              <a:solidFill>
                <a:srgbClr val="FF99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6645" name="Line 17"/>
            <p:cNvSpPr>
              <a:spLocks noChangeShapeType="1"/>
            </p:cNvSpPr>
            <p:nvPr/>
          </p:nvSpPr>
          <p:spPr bwMode="auto">
            <a:xfrm flipV="1">
              <a:off x="4032" y="2184"/>
              <a:ext cx="1" cy="789"/>
            </a:xfrm>
            <a:prstGeom prst="line">
              <a:avLst/>
            </a:prstGeom>
            <a:noFill/>
            <a:ln w="15875">
              <a:solidFill>
                <a:srgbClr val="FF99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6646" name="Line 21"/>
            <p:cNvSpPr>
              <a:spLocks noChangeShapeType="1"/>
            </p:cNvSpPr>
            <p:nvPr/>
          </p:nvSpPr>
          <p:spPr bwMode="auto">
            <a:xfrm flipV="1">
              <a:off x="4032" y="2184"/>
              <a:ext cx="1" cy="789"/>
            </a:xfrm>
            <a:prstGeom prst="line">
              <a:avLst/>
            </a:prstGeom>
            <a:noFill/>
            <a:ln w="15875">
              <a:solidFill>
                <a:srgbClr val="FF99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6647" name="Text Box 25"/>
            <p:cNvSpPr txBox="1">
              <a:spLocks noChangeArrowheads="1"/>
            </p:cNvSpPr>
            <p:nvPr/>
          </p:nvSpPr>
          <p:spPr bwMode="auto">
            <a:xfrm>
              <a:off x="2472" y="2478"/>
              <a:ext cx="1118" cy="368"/>
            </a:xfrm>
            <a:prstGeom prst="rect">
              <a:avLst/>
            </a:prstGeom>
            <a:solidFill>
              <a:srgbClr val="FFFF00"/>
            </a:solidFill>
            <a:ln w="28575">
              <a:solidFill>
                <a:srgbClr val="FF9900"/>
              </a:solidFill>
              <a:miter lim="800000"/>
              <a:headEnd/>
              <a:tailEnd/>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r>
                <a:rPr lang="en-GB" sz="1600" dirty="0">
                  <a:solidFill>
                    <a:srgbClr val="000000"/>
                  </a:solidFill>
                  <a:latin typeface="Times New Roman" panose="02020603050405020304" pitchFamily="18" charset="0"/>
                  <a:cs typeface="Times New Roman" panose="02020603050405020304" pitchFamily="18" charset="0"/>
                </a:rPr>
                <a:t>Reconstruction filter</a:t>
              </a:r>
            </a:p>
          </p:txBody>
        </p:sp>
        <p:sp>
          <p:nvSpPr>
            <p:cNvPr id="26648" name="Line 26"/>
            <p:cNvSpPr>
              <a:spLocks noChangeShapeType="1"/>
            </p:cNvSpPr>
            <p:nvPr/>
          </p:nvSpPr>
          <p:spPr bwMode="auto">
            <a:xfrm>
              <a:off x="2280" y="2670"/>
              <a:ext cx="192" cy="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26649" name="Line 27"/>
            <p:cNvSpPr>
              <a:spLocks noChangeShapeType="1"/>
            </p:cNvSpPr>
            <p:nvPr/>
          </p:nvSpPr>
          <p:spPr bwMode="auto">
            <a:xfrm>
              <a:off x="3590" y="2670"/>
              <a:ext cx="192" cy="0"/>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grpSp>
      <p:pic>
        <p:nvPicPr>
          <p:cNvPr id="3" name="59006523">
            <a:hlinkClick r:id="" action="ppaction://media"/>
            <a:extLst>
              <a:ext uri="{FF2B5EF4-FFF2-40B4-BE49-F238E27FC236}">
                <a16:creationId xmlns:a16="http://schemas.microsoft.com/office/drawing/2014/main" id="{2A4A91FE-1557-4ABA-9253-EE8D2F2F0FC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5625" y="6175375"/>
            <a:ext cx="487363" cy="487363"/>
          </a:xfrm>
          <a:prstGeom prst="rect">
            <a:avLst/>
          </a:prstGeom>
        </p:spPr>
      </p:pic>
      <p:sp>
        <p:nvSpPr>
          <p:cNvPr id="2" name="Footer Placeholder 1"/>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187093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GB" dirty="0">
                <a:latin typeface="Times New Roman" panose="02020603050405020304" pitchFamily="18" charset="0"/>
                <a:cs typeface="Times New Roman" panose="02020603050405020304" pitchFamily="18" charset="0"/>
              </a:rPr>
              <a:t>Minimum sampling frequency</a:t>
            </a:r>
          </a:p>
        </p:txBody>
      </p:sp>
      <p:sp>
        <p:nvSpPr>
          <p:cNvPr id="27652" name="Rectangle 3"/>
          <p:cNvSpPr>
            <a:spLocks noGrp="1" noChangeArrowheads="1"/>
          </p:cNvSpPr>
          <p:nvPr>
            <p:ph type="body" idx="1"/>
          </p:nvPr>
        </p:nvSpPr>
        <p:spPr>
          <a:xfrm>
            <a:off x="457200" y="1600200"/>
            <a:ext cx="8291513" cy="1757363"/>
          </a:xfrm>
        </p:spPr>
        <p:txBody>
          <a:bodyPr/>
          <a:lstStyle/>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So, what is the minimum sampling frequency without distortion?</a:t>
            </a:r>
          </a:p>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Consider the following sampled signal:</a:t>
            </a:r>
          </a:p>
        </p:txBody>
      </p:sp>
      <p:sp>
        <p:nvSpPr>
          <p:cNvPr id="27653" name="Rectangle 5"/>
          <p:cNvSpPr>
            <a:spLocks noChangeArrowheads="1"/>
          </p:cNvSpPr>
          <p:nvPr/>
        </p:nvSpPr>
        <p:spPr bwMode="auto">
          <a:xfrm>
            <a:off x="251460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sp>
        <p:nvSpPr>
          <p:cNvPr id="27654" name="Rectangle 6"/>
          <p:cNvSpPr>
            <a:spLocks noChangeArrowheads="1"/>
          </p:cNvSpPr>
          <p:nvPr/>
        </p:nvSpPr>
        <p:spPr bwMode="auto">
          <a:xfrm>
            <a:off x="1816100" y="3644900"/>
            <a:ext cx="5399088" cy="2398713"/>
          </a:xfrm>
          <a:prstGeom prst="rect">
            <a:avLst/>
          </a:prstGeom>
          <a:solidFill>
            <a:srgbClr val="FFFFFF"/>
          </a:solidFill>
          <a:ln w="12700">
            <a:solidFill>
              <a:srgbClr val="FFFFFF"/>
            </a:solidFill>
            <a:miter lim="800000"/>
            <a:headEnd/>
            <a:tailEnd/>
          </a:ln>
        </p:spPr>
        <p:txBody>
          <a:bodyPr/>
          <a:lstStyle/>
          <a:p>
            <a:endParaRPr lang="en-US"/>
          </a:p>
        </p:txBody>
      </p:sp>
      <p:sp>
        <p:nvSpPr>
          <p:cNvPr id="27655" name="Rectangle 7"/>
          <p:cNvSpPr>
            <a:spLocks noChangeArrowheads="1"/>
          </p:cNvSpPr>
          <p:nvPr/>
        </p:nvSpPr>
        <p:spPr bwMode="auto">
          <a:xfrm>
            <a:off x="2528888" y="3783013"/>
            <a:ext cx="4162425" cy="1747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56" name="Rectangle 8"/>
          <p:cNvSpPr>
            <a:spLocks noChangeArrowheads="1"/>
          </p:cNvSpPr>
          <p:nvPr/>
        </p:nvSpPr>
        <p:spPr bwMode="auto">
          <a:xfrm>
            <a:off x="2528888" y="3783013"/>
            <a:ext cx="4162425" cy="1747837"/>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7" name="Line 9"/>
          <p:cNvSpPr>
            <a:spLocks noChangeShapeType="1"/>
          </p:cNvSpPr>
          <p:nvPr/>
        </p:nvSpPr>
        <p:spPr bwMode="auto">
          <a:xfrm>
            <a:off x="2528888" y="3783013"/>
            <a:ext cx="4162425"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58" name="Line 10"/>
          <p:cNvSpPr>
            <a:spLocks noChangeShapeType="1"/>
          </p:cNvSpPr>
          <p:nvPr/>
        </p:nvSpPr>
        <p:spPr bwMode="auto">
          <a:xfrm>
            <a:off x="2528888" y="5530850"/>
            <a:ext cx="4162425"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59" name="Line 11"/>
          <p:cNvSpPr>
            <a:spLocks noChangeShapeType="1"/>
          </p:cNvSpPr>
          <p:nvPr/>
        </p:nvSpPr>
        <p:spPr bwMode="auto">
          <a:xfrm flipV="1">
            <a:off x="6691313" y="3783013"/>
            <a:ext cx="1587" cy="17478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60" name="Line 12"/>
          <p:cNvSpPr>
            <a:spLocks noChangeShapeType="1"/>
          </p:cNvSpPr>
          <p:nvPr/>
        </p:nvSpPr>
        <p:spPr bwMode="auto">
          <a:xfrm flipV="1">
            <a:off x="2528888" y="3783013"/>
            <a:ext cx="1587" cy="17478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61" name="Line 13"/>
          <p:cNvSpPr>
            <a:spLocks noChangeShapeType="1"/>
          </p:cNvSpPr>
          <p:nvPr/>
        </p:nvSpPr>
        <p:spPr bwMode="auto">
          <a:xfrm>
            <a:off x="2528888" y="5530850"/>
            <a:ext cx="4162425"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62" name="Line 14"/>
          <p:cNvSpPr>
            <a:spLocks noChangeShapeType="1"/>
          </p:cNvSpPr>
          <p:nvPr/>
        </p:nvSpPr>
        <p:spPr bwMode="auto">
          <a:xfrm flipV="1">
            <a:off x="2528888" y="3783013"/>
            <a:ext cx="1587" cy="17478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63" name="Line 15"/>
          <p:cNvSpPr>
            <a:spLocks noChangeShapeType="1"/>
          </p:cNvSpPr>
          <p:nvPr/>
        </p:nvSpPr>
        <p:spPr bwMode="auto">
          <a:xfrm flipV="1">
            <a:off x="2528888" y="5494338"/>
            <a:ext cx="1587"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64" name="Line 16"/>
          <p:cNvSpPr>
            <a:spLocks noChangeShapeType="1"/>
          </p:cNvSpPr>
          <p:nvPr/>
        </p:nvSpPr>
        <p:spPr bwMode="auto">
          <a:xfrm>
            <a:off x="2528888" y="3783013"/>
            <a:ext cx="1587"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65" name="Rectangle 17"/>
          <p:cNvSpPr>
            <a:spLocks noChangeArrowheads="1"/>
          </p:cNvSpPr>
          <p:nvPr/>
        </p:nvSpPr>
        <p:spPr bwMode="auto">
          <a:xfrm>
            <a:off x="2490788" y="5581650"/>
            <a:ext cx="1619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0</a:t>
            </a:r>
            <a:endParaRPr lang="en-GB">
              <a:latin typeface="Times New Roman" pitchFamily="18" charset="0"/>
            </a:endParaRPr>
          </a:p>
        </p:txBody>
      </p:sp>
      <p:sp>
        <p:nvSpPr>
          <p:cNvPr id="27666" name="Line 18"/>
          <p:cNvSpPr>
            <a:spLocks noChangeShapeType="1"/>
          </p:cNvSpPr>
          <p:nvPr/>
        </p:nvSpPr>
        <p:spPr bwMode="auto">
          <a:xfrm flipV="1">
            <a:off x="3054350" y="5494338"/>
            <a:ext cx="1588"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67" name="Line 19"/>
          <p:cNvSpPr>
            <a:spLocks noChangeShapeType="1"/>
          </p:cNvSpPr>
          <p:nvPr/>
        </p:nvSpPr>
        <p:spPr bwMode="auto">
          <a:xfrm>
            <a:off x="3054350" y="3783013"/>
            <a:ext cx="1588"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68" name="Rectangle 20"/>
          <p:cNvSpPr>
            <a:spLocks noChangeArrowheads="1"/>
          </p:cNvSpPr>
          <p:nvPr/>
        </p:nvSpPr>
        <p:spPr bwMode="auto">
          <a:xfrm>
            <a:off x="2903538" y="5581650"/>
            <a:ext cx="3873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0.25</a:t>
            </a:r>
            <a:endParaRPr lang="en-GB">
              <a:latin typeface="Times New Roman" pitchFamily="18" charset="0"/>
            </a:endParaRPr>
          </a:p>
        </p:txBody>
      </p:sp>
      <p:sp>
        <p:nvSpPr>
          <p:cNvPr id="27669" name="Line 21"/>
          <p:cNvSpPr>
            <a:spLocks noChangeShapeType="1"/>
          </p:cNvSpPr>
          <p:nvPr/>
        </p:nvSpPr>
        <p:spPr bwMode="auto">
          <a:xfrm flipV="1">
            <a:off x="3565525" y="5494338"/>
            <a:ext cx="1588"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70" name="Line 22"/>
          <p:cNvSpPr>
            <a:spLocks noChangeShapeType="1"/>
          </p:cNvSpPr>
          <p:nvPr/>
        </p:nvSpPr>
        <p:spPr bwMode="auto">
          <a:xfrm>
            <a:off x="3565525" y="3783013"/>
            <a:ext cx="1588"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71" name="Rectangle 23"/>
          <p:cNvSpPr>
            <a:spLocks noChangeArrowheads="1"/>
          </p:cNvSpPr>
          <p:nvPr/>
        </p:nvSpPr>
        <p:spPr bwMode="auto">
          <a:xfrm>
            <a:off x="3452813" y="5581650"/>
            <a:ext cx="300037"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0.5</a:t>
            </a:r>
            <a:endParaRPr lang="en-GB">
              <a:latin typeface="Times New Roman" pitchFamily="18" charset="0"/>
            </a:endParaRPr>
          </a:p>
        </p:txBody>
      </p:sp>
      <p:sp>
        <p:nvSpPr>
          <p:cNvPr id="27672" name="Line 24"/>
          <p:cNvSpPr>
            <a:spLocks noChangeShapeType="1"/>
          </p:cNvSpPr>
          <p:nvPr/>
        </p:nvSpPr>
        <p:spPr bwMode="auto">
          <a:xfrm flipV="1">
            <a:off x="4090988" y="5494338"/>
            <a:ext cx="1587"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73" name="Line 25"/>
          <p:cNvSpPr>
            <a:spLocks noChangeShapeType="1"/>
          </p:cNvSpPr>
          <p:nvPr/>
        </p:nvSpPr>
        <p:spPr bwMode="auto">
          <a:xfrm>
            <a:off x="4090988" y="3783013"/>
            <a:ext cx="1587"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74" name="Rectangle 26"/>
          <p:cNvSpPr>
            <a:spLocks noChangeArrowheads="1"/>
          </p:cNvSpPr>
          <p:nvPr/>
        </p:nvSpPr>
        <p:spPr bwMode="auto">
          <a:xfrm>
            <a:off x="3941763" y="5581650"/>
            <a:ext cx="3873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0.75</a:t>
            </a:r>
            <a:endParaRPr lang="en-GB">
              <a:latin typeface="Times New Roman" pitchFamily="18" charset="0"/>
            </a:endParaRPr>
          </a:p>
        </p:txBody>
      </p:sp>
      <p:sp>
        <p:nvSpPr>
          <p:cNvPr id="27675" name="Line 27"/>
          <p:cNvSpPr>
            <a:spLocks noChangeShapeType="1"/>
          </p:cNvSpPr>
          <p:nvPr/>
        </p:nvSpPr>
        <p:spPr bwMode="auto">
          <a:xfrm flipV="1">
            <a:off x="4616450" y="5494338"/>
            <a:ext cx="1588"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76" name="Line 28"/>
          <p:cNvSpPr>
            <a:spLocks noChangeShapeType="1"/>
          </p:cNvSpPr>
          <p:nvPr/>
        </p:nvSpPr>
        <p:spPr bwMode="auto">
          <a:xfrm>
            <a:off x="4616450" y="3783013"/>
            <a:ext cx="1588"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77" name="Rectangle 29"/>
          <p:cNvSpPr>
            <a:spLocks noChangeArrowheads="1"/>
          </p:cNvSpPr>
          <p:nvPr/>
        </p:nvSpPr>
        <p:spPr bwMode="auto">
          <a:xfrm>
            <a:off x="4578350" y="5581650"/>
            <a:ext cx="1619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1</a:t>
            </a:r>
            <a:endParaRPr lang="en-GB">
              <a:latin typeface="Times New Roman" pitchFamily="18" charset="0"/>
            </a:endParaRPr>
          </a:p>
        </p:txBody>
      </p:sp>
      <p:sp>
        <p:nvSpPr>
          <p:cNvPr id="27678" name="Line 30"/>
          <p:cNvSpPr>
            <a:spLocks noChangeShapeType="1"/>
          </p:cNvSpPr>
          <p:nvPr/>
        </p:nvSpPr>
        <p:spPr bwMode="auto">
          <a:xfrm flipV="1">
            <a:off x="5127625" y="5494338"/>
            <a:ext cx="1588"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79" name="Line 31"/>
          <p:cNvSpPr>
            <a:spLocks noChangeShapeType="1"/>
          </p:cNvSpPr>
          <p:nvPr/>
        </p:nvSpPr>
        <p:spPr bwMode="auto">
          <a:xfrm>
            <a:off x="5127625" y="3783013"/>
            <a:ext cx="1588"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80" name="Rectangle 32"/>
          <p:cNvSpPr>
            <a:spLocks noChangeArrowheads="1"/>
          </p:cNvSpPr>
          <p:nvPr/>
        </p:nvSpPr>
        <p:spPr bwMode="auto">
          <a:xfrm>
            <a:off x="4978400" y="5581650"/>
            <a:ext cx="3873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1.25</a:t>
            </a:r>
            <a:endParaRPr lang="en-GB">
              <a:latin typeface="Times New Roman" pitchFamily="18" charset="0"/>
            </a:endParaRPr>
          </a:p>
        </p:txBody>
      </p:sp>
      <p:sp>
        <p:nvSpPr>
          <p:cNvPr id="27681" name="Line 33"/>
          <p:cNvSpPr>
            <a:spLocks noChangeShapeType="1"/>
          </p:cNvSpPr>
          <p:nvPr/>
        </p:nvSpPr>
        <p:spPr bwMode="auto">
          <a:xfrm flipV="1">
            <a:off x="5653088" y="5494338"/>
            <a:ext cx="1587"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82" name="Line 34"/>
          <p:cNvSpPr>
            <a:spLocks noChangeShapeType="1"/>
          </p:cNvSpPr>
          <p:nvPr/>
        </p:nvSpPr>
        <p:spPr bwMode="auto">
          <a:xfrm>
            <a:off x="5653088" y="3783013"/>
            <a:ext cx="1587"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83" name="Rectangle 35"/>
          <p:cNvSpPr>
            <a:spLocks noChangeArrowheads="1"/>
          </p:cNvSpPr>
          <p:nvPr/>
        </p:nvSpPr>
        <p:spPr bwMode="auto">
          <a:xfrm>
            <a:off x="5540375" y="5581650"/>
            <a:ext cx="30003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1.5</a:t>
            </a:r>
            <a:endParaRPr lang="en-GB">
              <a:latin typeface="Times New Roman" pitchFamily="18" charset="0"/>
            </a:endParaRPr>
          </a:p>
        </p:txBody>
      </p:sp>
      <p:sp>
        <p:nvSpPr>
          <p:cNvPr id="27684" name="Line 36"/>
          <p:cNvSpPr>
            <a:spLocks noChangeShapeType="1"/>
          </p:cNvSpPr>
          <p:nvPr/>
        </p:nvSpPr>
        <p:spPr bwMode="auto">
          <a:xfrm flipV="1">
            <a:off x="6165850" y="5494338"/>
            <a:ext cx="1588"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85" name="Line 37"/>
          <p:cNvSpPr>
            <a:spLocks noChangeShapeType="1"/>
          </p:cNvSpPr>
          <p:nvPr/>
        </p:nvSpPr>
        <p:spPr bwMode="auto">
          <a:xfrm>
            <a:off x="6165850" y="3783013"/>
            <a:ext cx="1588"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86" name="Rectangle 38"/>
          <p:cNvSpPr>
            <a:spLocks noChangeArrowheads="1"/>
          </p:cNvSpPr>
          <p:nvPr/>
        </p:nvSpPr>
        <p:spPr bwMode="auto">
          <a:xfrm>
            <a:off x="6015038" y="5581650"/>
            <a:ext cx="3873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1.75</a:t>
            </a:r>
            <a:endParaRPr lang="en-GB">
              <a:latin typeface="Times New Roman" pitchFamily="18" charset="0"/>
            </a:endParaRPr>
          </a:p>
        </p:txBody>
      </p:sp>
      <p:sp>
        <p:nvSpPr>
          <p:cNvPr id="27687" name="Line 39"/>
          <p:cNvSpPr>
            <a:spLocks noChangeShapeType="1"/>
          </p:cNvSpPr>
          <p:nvPr/>
        </p:nvSpPr>
        <p:spPr bwMode="auto">
          <a:xfrm flipV="1">
            <a:off x="6691313" y="5494338"/>
            <a:ext cx="1587"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88" name="Line 40"/>
          <p:cNvSpPr>
            <a:spLocks noChangeShapeType="1"/>
          </p:cNvSpPr>
          <p:nvPr/>
        </p:nvSpPr>
        <p:spPr bwMode="auto">
          <a:xfrm>
            <a:off x="6691313" y="3783013"/>
            <a:ext cx="1587" cy="36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89" name="Rectangle 41"/>
          <p:cNvSpPr>
            <a:spLocks noChangeArrowheads="1"/>
          </p:cNvSpPr>
          <p:nvPr/>
        </p:nvSpPr>
        <p:spPr bwMode="auto">
          <a:xfrm>
            <a:off x="6653213" y="5581650"/>
            <a:ext cx="1619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2</a:t>
            </a:r>
            <a:endParaRPr lang="en-GB">
              <a:latin typeface="Times New Roman" pitchFamily="18" charset="0"/>
            </a:endParaRPr>
          </a:p>
        </p:txBody>
      </p:sp>
      <p:sp>
        <p:nvSpPr>
          <p:cNvPr id="27690" name="Line 42"/>
          <p:cNvSpPr>
            <a:spLocks noChangeShapeType="1"/>
          </p:cNvSpPr>
          <p:nvPr/>
        </p:nvSpPr>
        <p:spPr bwMode="auto">
          <a:xfrm>
            <a:off x="2528888" y="3783013"/>
            <a:ext cx="4162425"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91" name="Line 43"/>
          <p:cNvSpPr>
            <a:spLocks noChangeShapeType="1"/>
          </p:cNvSpPr>
          <p:nvPr/>
        </p:nvSpPr>
        <p:spPr bwMode="auto">
          <a:xfrm>
            <a:off x="2528888" y="5530850"/>
            <a:ext cx="4162425"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92" name="Line 44"/>
          <p:cNvSpPr>
            <a:spLocks noChangeShapeType="1"/>
          </p:cNvSpPr>
          <p:nvPr/>
        </p:nvSpPr>
        <p:spPr bwMode="auto">
          <a:xfrm flipV="1">
            <a:off x="6691313" y="3783013"/>
            <a:ext cx="1587" cy="17478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93" name="Line 45"/>
          <p:cNvSpPr>
            <a:spLocks noChangeShapeType="1"/>
          </p:cNvSpPr>
          <p:nvPr/>
        </p:nvSpPr>
        <p:spPr bwMode="auto">
          <a:xfrm flipV="1">
            <a:off x="2528888" y="3783013"/>
            <a:ext cx="1587" cy="17478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94" name="Freeform 46"/>
          <p:cNvSpPr>
            <a:spLocks/>
          </p:cNvSpPr>
          <p:nvPr/>
        </p:nvSpPr>
        <p:spPr bwMode="auto">
          <a:xfrm>
            <a:off x="2528888" y="4070350"/>
            <a:ext cx="4162425" cy="1173163"/>
          </a:xfrm>
          <a:custGeom>
            <a:avLst/>
            <a:gdLst>
              <a:gd name="T0" fmla="*/ 39 w 2622"/>
              <a:gd name="T1" fmla="*/ 299 h 739"/>
              <a:gd name="T2" fmla="*/ 94 w 2622"/>
              <a:gd name="T3" fmla="*/ 212 h 739"/>
              <a:gd name="T4" fmla="*/ 142 w 2622"/>
              <a:gd name="T5" fmla="*/ 134 h 739"/>
              <a:gd name="T6" fmla="*/ 197 w 2622"/>
              <a:gd name="T7" fmla="*/ 71 h 739"/>
              <a:gd name="T8" fmla="*/ 252 w 2622"/>
              <a:gd name="T9" fmla="*/ 31 h 739"/>
              <a:gd name="T10" fmla="*/ 299 w 2622"/>
              <a:gd name="T11" fmla="*/ 8 h 739"/>
              <a:gd name="T12" fmla="*/ 354 w 2622"/>
              <a:gd name="T13" fmla="*/ 8 h 739"/>
              <a:gd name="T14" fmla="*/ 409 w 2622"/>
              <a:gd name="T15" fmla="*/ 31 h 739"/>
              <a:gd name="T16" fmla="*/ 457 w 2622"/>
              <a:gd name="T17" fmla="*/ 71 h 739"/>
              <a:gd name="T18" fmla="*/ 512 w 2622"/>
              <a:gd name="T19" fmla="*/ 134 h 739"/>
              <a:gd name="T20" fmla="*/ 567 w 2622"/>
              <a:gd name="T21" fmla="*/ 212 h 739"/>
              <a:gd name="T22" fmla="*/ 614 w 2622"/>
              <a:gd name="T23" fmla="*/ 299 h 739"/>
              <a:gd name="T24" fmla="*/ 669 w 2622"/>
              <a:gd name="T25" fmla="*/ 393 h 739"/>
              <a:gd name="T26" fmla="*/ 724 w 2622"/>
              <a:gd name="T27" fmla="*/ 480 h 739"/>
              <a:gd name="T28" fmla="*/ 771 w 2622"/>
              <a:gd name="T29" fmla="*/ 566 h 739"/>
              <a:gd name="T30" fmla="*/ 827 w 2622"/>
              <a:gd name="T31" fmla="*/ 637 h 739"/>
              <a:gd name="T32" fmla="*/ 882 w 2622"/>
              <a:gd name="T33" fmla="*/ 692 h 739"/>
              <a:gd name="T34" fmla="*/ 929 w 2622"/>
              <a:gd name="T35" fmla="*/ 724 h 739"/>
              <a:gd name="T36" fmla="*/ 984 w 2622"/>
              <a:gd name="T37" fmla="*/ 739 h 739"/>
              <a:gd name="T38" fmla="*/ 1039 w 2622"/>
              <a:gd name="T39" fmla="*/ 724 h 739"/>
              <a:gd name="T40" fmla="*/ 1086 w 2622"/>
              <a:gd name="T41" fmla="*/ 692 h 739"/>
              <a:gd name="T42" fmla="*/ 1141 w 2622"/>
              <a:gd name="T43" fmla="*/ 637 h 739"/>
              <a:gd name="T44" fmla="*/ 1197 w 2622"/>
              <a:gd name="T45" fmla="*/ 566 h 739"/>
              <a:gd name="T46" fmla="*/ 1244 w 2622"/>
              <a:gd name="T47" fmla="*/ 480 h 739"/>
              <a:gd name="T48" fmla="*/ 1299 w 2622"/>
              <a:gd name="T49" fmla="*/ 393 h 739"/>
              <a:gd name="T50" fmla="*/ 1346 w 2622"/>
              <a:gd name="T51" fmla="*/ 299 h 739"/>
              <a:gd name="T52" fmla="*/ 1401 w 2622"/>
              <a:gd name="T53" fmla="*/ 212 h 739"/>
              <a:gd name="T54" fmla="*/ 1456 w 2622"/>
              <a:gd name="T55" fmla="*/ 134 h 739"/>
              <a:gd name="T56" fmla="*/ 1504 w 2622"/>
              <a:gd name="T57" fmla="*/ 71 h 739"/>
              <a:gd name="T58" fmla="*/ 1559 w 2622"/>
              <a:gd name="T59" fmla="*/ 31 h 739"/>
              <a:gd name="T60" fmla="*/ 1614 w 2622"/>
              <a:gd name="T61" fmla="*/ 8 h 739"/>
              <a:gd name="T62" fmla="*/ 1661 w 2622"/>
              <a:gd name="T63" fmla="*/ 8 h 739"/>
              <a:gd name="T64" fmla="*/ 1716 w 2622"/>
              <a:gd name="T65" fmla="*/ 31 h 739"/>
              <a:gd name="T66" fmla="*/ 1771 w 2622"/>
              <a:gd name="T67" fmla="*/ 71 h 739"/>
              <a:gd name="T68" fmla="*/ 1818 w 2622"/>
              <a:gd name="T69" fmla="*/ 134 h 739"/>
              <a:gd name="T70" fmla="*/ 1874 w 2622"/>
              <a:gd name="T71" fmla="*/ 212 h 739"/>
              <a:gd name="T72" fmla="*/ 1929 w 2622"/>
              <a:gd name="T73" fmla="*/ 299 h 739"/>
              <a:gd name="T74" fmla="*/ 1976 w 2622"/>
              <a:gd name="T75" fmla="*/ 393 h 739"/>
              <a:gd name="T76" fmla="*/ 2031 w 2622"/>
              <a:gd name="T77" fmla="*/ 480 h 739"/>
              <a:gd name="T78" fmla="*/ 2086 w 2622"/>
              <a:gd name="T79" fmla="*/ 566 h 739"/>
              <a:gd name="T80" fmla="*/ 2133 w 2622"/>
              <a:gd name="T81" fmla="*/ 637 h 739"/>
              <a:gd name="T82" fmla="*/ 2189 w 2622"/>
              <a:gd name="T83" fmla="*/ 692 h 739"/>
              <a:gd name="T84" fmla="*/ 2244 w 2622"/>
              <a:gd name="T85" fmla="*/ 724 h 739"/>
              <a:gd name="T86" fmla="*/ 2291 w 2622"/>
              <a:gd name="T87" fmla="*/ 739 h 739"/>
              <a:gd name="T88" fmla="*/ 2346 w 2622"/>
              <a:gd name="T89" fmla="*/ 724 h 739"/>
              <a:gd name="T90" fmla="*/ 2401 w 2622"/>
              <a:gd name="T91" fmla="*/ 692 h 739"/>
              <a:gd name="T92" fmla="*/ 2448 w 2622"/>
              <a:gd name="T93" fmla="*/ 637 h 739"/>
              <a:gd name="T94" fmla="*/ 2503 w 2622"/>
              <a:gd name="T95" fmla="*/ 566 h 739"/>
              <a:gd name="T96" fmla="*/ 2559 w 2622"/>
              <a:gd name="T97" fmla="*/ 480 h 739"/>
              <a:gd name="T98" fmla="*/ 2606 w 2622"/>
              <a:gd name="T99" fmla="*/ 393 h 73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22"/>
              <a:gd name="T151" fmla="*/ 0 h 739"/>
              <a:gd name="T152" fmla="*/ 2622 w 2622"/>
              <a:gd name="T153" fmla="*/ 739 h 73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22" h="739">
                <a:moveTo>
                  <a:pt x="0" y="370"/>
                </a:moveTo>
                <a:lnTo>
                  <a:pt x="16" y="346"/>
                </a:lnTo>
                <a:lnTo>
                  <a:pt x="24" y="322"/>
                </a:lnTo>
                <a:lnTo>
                  <a:pt x="39" y="299"/>
                </a:lnTo>
                <a:lnTo>
                  <a:pt x="55" y="275"/>
                </a:lnTo>
                <a:lnTo>
                  <a:pt x="63" y="259"/>
                </a:lnTo>
                <a:lnTo>
                  <a:pt x="79" y="236"/>
                </a:lnTo>
                <a:lnTo>
                  <a:pt x="94" y="212"/>
                </a:lnTo>
                <a:lnTo>
                  <a:pt x="102" y="196"/>
                </a:lnTo>
                <a:lnTo>
                  <a:pt x="118" y="173"/>
                </a:lnTo>
                <a:lnTo>
                  <a:pt x="134" y="157"/>
                </a:lnTo>
                <a:lnTo>
                  <a:pt x="142" y="134"/>
                </a:lnTo>
                <a:lnTo>
                  <a:pt x="157" y="118"/>
                </a:lnTo>
                <a:lnTo>
                  <a:pt x="173" y="102"/>
                </a:lnTo>
                <a:lnTo>
                  <a:pt x="181" y="86"/>
                </a:lnTo>
                <a:lnTo>
                  <a:pt x="197" y="71"/>
                </a:lnTo>
                <a:lnTo>
                  <a:pt x="212" y="63"/>
                </a:lnTo>
                <a:lnTo>
                  <a:pt x="220" y="47"/>
                </a:lnTo>
                <a:lnTo>
                  <a:pt x="236" y="39"/>
                </a:lnTo>
                <a:lnTo>
                  <a:pt x="252" y="31"/>
                </a:lnTo>
                <a:lnTo>
                  <a:pt x="260" y="23"/>
                </a:lnTo>
                <a:lnTo>
                  <a:pt x="275" y="15"/>
                </a:lnTo>
                <a:lnTo>
                  <a:pt x="291" y="8"/>
                </a:lnTo>
                <a:lnTo>
                  <a:pt x="299" y="8"/>
                </a:lnTo>
                <a:lnTo>
                  <a:pt x="315" y="0"/>
                </a:lnTo>
                <a:lnTo>
                  <a:pt x="331" y="0"/>
                </a:lnTo>
                <a:lnTo>
                  <a:pt x="338" y="0"/>
                </a:lnTo>
                <a:lnTo>
                  <a:pt x="354" y="8"/>
                </a:lnTo>
                <a:lnTo>
                  <a:pt x="370" y="8"/>
                </a:lnTo>
                <a:lnTo>
                  <a:pt x="378" y="15"/>
                </a:lnTo>
                <a:lnTo>
                  <a:pt x="394" y="23"/>
                </a:lnTo>
                <a:lnTo>
                  <a:pt x="409" y="31"/>
                </a:lnTo>
                <a:lnTo>
                  <a:pt x="417" y="39"/>
                </a:lnTo>
                <a:lnTo>
                  <a:pt x="433" y="47"/>
                </a:lnTo>
                <a:lnTo>
                  <a:pt x="449" y="63"/>
                </a:lnTo>
                <a:lnTo>
                  <a:pt x="457" y="71"/>
                </a:lnTo>
                <a:lnTo>
                  <a:pt x="472" y="86"/>
                </a:lnTo>
                <a:lnTo>
                  <a:pt x="488" y="102"/>
                </a:lnTo>
                <a:lnTo>
                  <a:pt x="496" y="118"/>
                </a:lnTo>
                <a:lnTo>
                  <a:pt x="512" y="134"/>
                </a:lnTo>
                <a:lnTo>
                  <a:pt x="527" y="157"/>
                </a:lnTo>
                <a:lnTo>
                  <a:pt x="535" y="173"/>
                </a:lnTo>
                <a:lnTo>
                  <a:pt x="551" y="196"/>
                </a:lnTo>
                <a:lnTo>
                  <a:pt x="567" y="212"/>
                </a:lnTo>
                <a:lnTo>
                  <a:pt x="575" y="236"/>
                </a:lnTo>
                <a:lnTo>
                  <a:pt x="590" y="259"/>
                </a:lnTo>
                <a:lnTo>
                  <a:pt x="606" y="275"/>
                </a:lnTo>
                <a:lnTo>
                  <a:pt x="614" y="299"/>
                </a:lnTo>
                <a:lnTo>
                  <a:pt x="630" y="322"/>
                </a:lnTo>
                <a:lnTo>
                  <a:pt x="645" y="346"/>
                </a:lnTo>
                <a:lnTo>
                  <a:pt x="653" y="370"/>
                </a:lnTo>
                <a:lnTo>
                  <a:pt x="669" y="393"/>
                </a:lnTo>
                <a:lnTo>
                  <a:pt x="685" y="417"/>
                </a:lnTo>
                <a:lnTo>
                  <a:pt x="693" y="440"/>
                </a:lnTo>
                <a:lnTo>
                  <a:pt x="708" y="464"/>
                </a:lnTo>
                <a:lnTo>
                  <a:pt x="724" y="480"/>
                </a:lnTo>
                <a:lnTo>
                  <a:pt x="732" y="503"/>
                </a:lnTo>
                <a:lnTo>
                  <a:pt x="748" y="527"/>
                </a:lnTo>
                <a:lnTo>
                  <a:pt x="764" y="543"/>
                </a:lnTo>
                <a:lnTo>
                  <a:pt x="771" y="566"/>
                </a:lnTo>
                <a:lnTo>
                  <a:pt x="787" y="582"/>
                </a:lnTo>
                <a:lnTo>
                  <a:pt x="803" y="606"/>
                </a:lnTo>
                <a:lnTo>
                  <a:pt x="811" y="621"/>
                </a:lnTo>
                <a:lnTo>
                  <a:pt x="827" y="637"/>
                </a:lnTo>
                <a:lnTo>
                  <a:pt x="842" y="653"/>
                </a:lnTo>
                <a:lnTo>
                  <a:pt x="850" y="669"/>
                </a:lnTo>
                <a:lnTo>
                  <a:pt x="866" y="677"/>
                </a:lnTo>
                <a:lnTo>
                  <a:pt x="882" y="692"/>
                </a:lnTo>
                <a:lnTo>
                  <a:pt x="890" y="700"/>
                </a:lnTo>
                <a:lnTo>
                  <a:pt x="905" y="708"/>
                </a:lnTo>
                <a:lnTo>
                  <a:pt x="921" y="716"/>
                </a:lnTo>
                <a:lnTo>
                  <a:pt x="929" y="724"/>
                </a:lnTo>
                <a:lnTo>
                  <a:pt x="945" y="732"/>
                </a:lnTo>
                <a:lnTo>
                  <a:pt x="960" y="732"/>
                </a:lnTo>
                <a:lnTo>
                  <a:pt x="968" y="739"/>
                </a:lnTo>
                <a:lnTo>
                  <a:pt x="984" y="739"/>
                </a:lnTo>
                <a:lnTo>
                  <a:pt x="1000" y="739"/>
                </a:lnTo>
                <a:lnTo>
                  <a:pt x="1008" y="732"/>
                </a:lnTo>
                <a:lnTo>
                  <a:pt x="1023" y="732"/>
                </a:lnTo>
                <a:lnTo>
                  <a:pt x="1039" y="724"/>
                </a:lnTo>
                <a:lnTo>
                  <a:pt x="1047" y="716"/>
                </a:lnTo>
                <a:lnTo>
                  <a:pt x="1063" y="708"/>
                </a:lnTo>
                <a:lnTo>
                  <a:pt x="1078" y="700"/>
                </a:lnTo>
                <a:lnTo>
                  <a:pt x="1086" y="692"/>
                </a:lnTo>
                <a:lnTo>
                  <a:pt x="1102" y="677"/>
                </a:lnTo>
                <a:lnTo>
                  <a:pt x="1118" y="669"/>
                </a:lnTo>
                <a:lnTo>
                  <a:pt x="1126" y="653"/>
                </a:lnTo>
                <a:lnTo>
                  <a:pt x="1141" y="637"/>
                </a:lnTo>
                <a:lnTo>
                  <a:pt x="1157" y="621"/>
                </a:lnTo>
                <a:lnTo>
                  <a:pt x="1165" y="606"/>
                </a:lnTo>
                <a:lnTo>
                  <a:pt x="1181" y="582"/>
                </a:lnTo>
                <a:lnTo>
                  <a:pt x="1197" y="566"/>
                </a:lnTo>
                <a:lnTo>
                  <a:pt x="1204" y="543"/>
                </a:lnTo>
                <a:lnTo>
                  <a:pt x="1220" y="527"/>
                </a:lnTo>
                <a:lnTo>
                  <a:pt x="1236" y="503"/>
                </a:lnTo>
                <a:lnTo>
                  <a:pt x="1244" y="480"/>
                </a:lnTo>
                <a:lnTo>
                  <a:pt x="1260" y="464"/>
                </a:lnTo>
                <a:lnTo>
                  <a:pt x="1275" y="440"/>
                </a:lnTo>
                <a:lnTo>
                  <a:pt x="1283" y="417"/>
                </a:lnTo>
                <a:lnTo>
                  <a:pt x="1299" y="393"/>
                </a:lnTo>
                <a:lnTo>
                  <a:pt x="1315" y="370"/>
                </a:lnTo>
                <a:lnTo>
                  <a:pt x="1323" y="346"/>
                </a:lnTo>
                <a:lnTo>
                  <a:pt x="1338" y="322"/>
                </a:lnTo>
                <a:lnTo>
                  <a:pt x="1346" y="299"/>
                </a:lnTo>
                <a:lnTo>
                  <a:pt x="1362" y="275"/>
                </a:lnTo>
                <a:lnTo>
                  <a:pt x="1378" y="259"/>
                </a:lnTo>
                <a:lnTo>
                  <a:pt x="1385" y="236"/>
                </a:lnTo>
                <a:lnTo>
                  <a:pt x="1401" y="212"/>
                </a:lnTo>
                <a:lnTo>
                  <a:pt x="1417" y="196"/>
                </a:lnTo>
                <a:lnTo>
                  <a:pt x="1425" y="173"/>
                </a:lnTo>
                <a:lnTo>
                  <a:pt x="1441" y="157"/>
                </a:lnTo>
                <a:lnTo>
                  <a:pt x="1456" y="134"/>
                </a:lnTo>
                <a:lnTo>
                  <a:pt x="1464" y="118"/>
                </a:lnTo>
                <a:lnTo>
                  <a:pt x="1480" y="102"/>
                </a:lnTo>
                <a:lnTo>
                  <a:pt x="1496" y="86"/>
                </a:lnTo>
                <a:lnTo>
                  <a:pt x="1504" y="71"/>
                </a:lnTo>
                <a:lnTo>
                  <a:pt x="1519" y="63"/>
                </a:lnTo>
                <a:lnTo>
                  <a:pt x="1535" y="47"/>
                </a:lnTo>
                <a:lnTo>
                  <a:pt x="1543" y="39"/>
                </a:lnTo>
                <a:lnTo>
                  <a:pt x="1559" y="31"/>
                </a:lnTo>
                <a:lnTo>
                  <a:pt x="1574" y="23"/>
                </a:lnTo>
                <a:lnTo>
                  <a:pt x="1582" y="15"/>
                </a:lnTo>
                <a:lnTo>
                  <a:pt x="1598" y="8"/>
                </a:lnTo>
                <a:lnTo>
                  <a:pt x="1614" y="8"/>
                </a:lnTo>
                <a:lnTo>
                  <a:pt x="1622" y="0"/>
                </a:lnTo>
                <a:lnTo>
                  <a:pt x="1637" y="0"/>
                </a:lnTo>
                <a:lnTo>
                  <a:pt x="1653" y="0"/>
                </a:lnTo>
                <a:lnTo>
                  <a:pt x="1661" y="8"/>
                </a:lnTo>
                <a:lnTo>
                  <a:pt x="1677" y="8"/>
                </a:lnTo>
                <a:lnTo>
                  <a:pt x="1693" y="15"/>
                </a:lnTo>
                <a:lnTo>
                  <a:pt x="1700" y="23"/>
                </a:lnTo>
                <a:lnTo>
                  <a:pt x="1716" y="31"/>
                </a:lnTo>
                <a:lnTo>
                  <a:pt x="1732" y="39"/>
                </a:lnTo>
                <a:lnTo>
                  <a:pt x="1740" y="47"/>
                </a:lnTo>
                <a:lnTo>
                  <a:pt x="1756" y="63"/>
                </a:lnTo>
                <a:lnTo>
                  <a:pt x="1771" y="71"/>
                </a:lnTo>
                <a:lnTo>
                  <a:pt x="1779" y="86"/>
                </a:lnTo>
                <a:lnTo>
                  <a:pt x="1795" y="102"/>
                </a:lnTo>
                <a:lnTo>
                  <a:pt x="1811" y="118"/>
                </a:lnTo>
                <a:lnTo>
                  <a:pt x="1818" y="134"/>
                </a:lnTo>
                <a:lnTo>
                  <a:pt x="1834" y="157"/>
                </a:lnTo>
                <a:lnTo>
                  <a:pt x="1850" y="173"/>
                </a:lnTo>
                <a:lnTo>
                  <a:pt x="1858" y="196"/>
                </a:lnTo>
                <a:lnTo>
                  <a:pt x="1874" y="212"/>
                </a:lnTo>
                <a:lnTo>
                  <a:pt x="1889" y="236"/>
                </a:lnTo>
                <a:lnTo>
                  <a:pt x="1897" y="259"/>
                </a:lnTo>
                <a:lnTo>
                  <a:pt x="1913" y="275"/>
                </a:lnTo>
                <a:lnTo>
                  <a:pt x="1929" y="299"/>
                </a:lnTo>
                <a:lnTo>
                  <a:pt x="1937" y="322"/>
                </a:lnTo>
                <a:lnTo>
                  <a:pt x="1952" y="346"/>
                </a:lnTo>
                <a:lnTo>
                  <a:pt x="1968" y="370"/>
                </a:lnTo>
                <a:lnTo>
                  <a:pt x="1976" y="393"/>
                </a:lnTo>
                <a:lnTo>
                  <a:pt x="1992" y="417"/>
                </a:lnTo>
                <a:lnTo>
                  <a:pt x="2007" y="440"/>
                </a:lnTo>
                <a:lnTo>
                  <a:pt x="2015" y="464"/>
                </a:lnTo>
                <a:lnTo>
                  <a:pt x="2031" y="480"/>
                </a:lnTo>
                <a:lnTo>
                  <a:pt x="2047" y="503"/>
                </a:lnTo>
                <a:lnTo>
                  <a:pt x="2055" y="527"/>
                </a:lnTo>
                <a:lnTo>
                  <a:pt x="2070" y="543"/>
                </a:lnTo>
                <a:lnTo>
                  <a:pt x="2086" y="566"/>
                </a:lnTo>
                <a:lnTo>
                  <a:pt x="2094" y="582"/>
                </a:lnTo>
                <a:lnTo>
                  <a:pt x="2110" y="606"/>
                </a:lnTo>
                <a:lnTo>
                  <a:pt x="2126" y="621"/>
                </a:lnTo>
                <a:lnTo>
                  <a:pt x="2133" y="637"/>
                </a:lnTo>
                <a:lnTo>
                  <a:pt x="2149" y="653"/>
                </a:lnTo>
                <a:lnTo>
                  <a:pt x="2165" y="669"/>
                </a:lnTo>
                <a:lnTo>
                  <a:pt x="2173" y="677"/>
                </a:lnTo>
                <a:lnTo>
                  <a:pt x="2189" y="692"/>
                </a:lnTo>
                <a:lnTo>
                  <a:pt x="2204" y="700"/>
                </a:lnTo>
                <a:lnTo>
                  <a:pt x="2212" y="708"/>
                </a:lnTo>
                <a:lnTo>
                  <a:pt x="2228" y="716"/>
                </a:lnTo>
                <a:lnTo>
                  <a:pt x="2244" y="724"/>
                </a:lnTo>
                <a:lnTo>
                  <a:pt x="2251" y="732"/>
                </a:lnTo>
                <a:lnTo>
                  <a:pt x="2267" y="732"/>
                </a:lnTo>
                <a:lnTo>
                  <a:pt x="2283" y="739"/>
                </a:lnTo>
                <a:lnTo>
                  <a:pt x="2291" y="739"/>
                </a:lnTo>
                <a:lnTo>
                  <a:pt x="2307" y="739"/>
                </a:lnTo>
                <a:lnTo>
                  <a:pt x="2322" y="732"/>
                </a:lnTo>
                <a:lnTo>
                  <a:pt x="2330" y="732"/>
                </a:lnTo>
                <a:lnTo>
                  <a:pt x="2346" y="724"/>
                </a:lnTo>
                <a:lnTo>
                  <a:pt x="2362" y="716"/>
                </a:lnTo>
                <a:lnTo>
                  <a:pt x="2370" y="708"/>
                </a:lnTo>
                <a:lnTo>
                  <a:pt x="2385" y="700"/>
                </a:lnTo>
                <a:lnTo>
                  <a:pt x="2401" y="692"/>
                </a:lnTo>
                <a:lnTo>
                  <a:pt x="2409" y="677"/>
                </a:lnTo>
                <a:lnTo>
                  <a:pt x="2425" y="669"/>
                </a:lnTo>
                <a:lnTo>
                  <a:pt x="2440" y="653"/>
                </a:lnTo>
                <a:lnTo>
                  <a:pt x="2448" y="637"/>
                </a:lnTo>
                <a:lnTo>
                  <a:pt x="2464" y="621"/>
                </a:lnTo>
                <a:lnTo>
                  <a:pt x="2480" y="606"/>
                </a:lnTo>
                <a:lnTo>
                  <a:pt x="2488" y="582"/>
                </a:lnTo>
                <a:lnTo>
                  <a:pt x="2503" y="566"/>
                </a:lnTo>
                <a:lnTo>
                  <a:pt x="2519" y="543"/>
                </a:lnTo>
                <a:lnTo>
                  <a:pt x="2527" y="527"/>
                </a:lnTo>
                <a:lnTo>
                  <a:pt x="2543" y="503"/>
                </a:lnTo>
                <a:lnTo>
                  <a:pt x="2559" y="480"/>
                </a:lnTo>
                <a:lnTo>
                  <a:pt x="2566" y="464"/>
                </a:lnTo>
                <a:lnTo>
                  <a:pt x="2582" y="440"/>
                </a:lnTo>
                <a:lnTo>
                  <a:pt x="2598" y="417"/>
                </a:lnTo>
                <a:lnTo>
                  <a:pt x="2606" y="393"/>
                </a:lnTo>
                <a:lnTo>
                  <a:pt x="2622" y="370"/>
                </a:lnTo>
              </a:path>
            </a:pathLst>
          </a:custGeom>
          <a:noFill/>
          <a:ln w="12700">
            <a:solidFill>
              <a:srgbClr val="FF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95" name="Line 47"/>
          <p:cNvSpPr>
            <a:spLocks noChangeShapeType="1"/>
          </p:cNvSpPr>
          <p:nvPr/>
        </p:nvSpPr>
        <p:spPr bwMode="auto">
          <a:xfrm>
            <a:off x="2528888" y="4657725"/>
            <a:ext cx="4162425"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696" name="Rectangle 48"/>
          <p:cNvSpPr>
            <a:spLocks noChangeArrowheads="1"/>
          </p:cNvSpPr>
          <p:nvPr/>
        </p:nvSpPr>
        <p:spPr bwMode="auto">
          <a:xfrm>
            <a:off x="3903663" y="5807075"/>
            <a:ext cx="1487487"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time in milliseconds</a:t>
            </a:r>
            <a:endParaRPr lang="en-GB">
              <a:latin typeface="Times New Roman" pitchFamily="18" charset="0"/>
            </a:endParaRPr>
          </a:p>
        </p:txBody>
      </p:sp>
      <p:sp>
        <p:nvSpPr>
          <p:cNvPr id="27697" name="Oval 49"/>
          <p:cNvSpPr>
            <a:spLocks noChangeArrowheads="1"/>
          </p:cNvSpPr>
          <p:nvPr/>
        </p:nvSpPr>
        <p:spPr bwMode="auto">
          <a:xfrm>
            <a:off x="3028950" y="4044950"/>
            <a:ext cx="36513" cy="38100"/>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98" name="Oval 50"/>
          <p:cNvSpPr>
            <a:spLocks noChangeArrowheads="1"/>
          </p:cNvSpPr>
          <p:nvPr/>
        </p:nvSpPr>
        <p:spPr bwMode="auto">
          <a:xfrm>
            <a:off x="4065588" y="5219700"/>
            <a:ext cx="38100" cy="36513"/>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99" name="Oval 51"/>
          <p:cNvSpPr>
            <a:spLocks noChangeArrowheads="1"/>
          </p:cNvSpPr>
          <p:nvPr/>
        </p:nvSpPr>
        <p:spPr bwMode="auto">
          <a:xfrm>
            <a:off x="5103813" y="4044950"/>
            <a:ext cx="36512" cy="38100"/>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700" name="Oval 52"/>
          <p:cNvSpPr>
            <a:spLocks noChangeArrowheads="1"/>
          </p:cNvSpPr>
          <p:nvPr/>
        </p:nvSpPr>
        <p:spPr bwMode="auto">
          <a:xfrm>
            <a:off x="6140450" y="5219700"/>
            <a:ext cx="38100" cy="36513"/>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701" name="Line 53"/>
          <p:cNvSpPr>
            <a:spLocks noChangeShapeType="1"/>
          </p:cNvSpPr>
          <p:nvPr/>
        </p:nvSpPr>
        <p:spPr bwMode="auto">
          <a:xfrm flipV="1">
            <a:off x="3054350" y="4070350"/>
            <a:ext cx="1588" cy="587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702" name="Line 54"/>
          <p:cNvSpPr>
            <a:spLocks noChangeShapeType="1"/>
          </p:cNvSpPr>
          <p:nvPr/>
        </p:nvSpPr>
        <p:spPr bwMode="auto">
          <a:xfrm>
            <a:off x="4090988" y="4657725"/>
            <a:ext cx="1587" cy="5857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703" name="Line 55"/>
          <p:cNvSpPr>
            <a:spLocks noChangeShapeType="1"/>
          </p:cNvSpPr>
          <p:nvPr/>
        </p:nvSpPr>
        <p:spPr bwMode="auto">
          <a:xfrm flipV="1">
            <a:off x="5127625" y="4070350"/>
            <a:ext cx="1588" cy="587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27704" name="Line 56"/>
          <p:cNvSpPr>
            <a:spLocks noChangeShapeType="1"/>
          </p:cNvSpPr>
          <p:nvPr/>
        </p:nvSpPr>
        <p:spPr bwMode="auto">
          <a:xfrm>
            <a:off x="6165850" y="4657725"/>
            <a:ext cx="1588" cy="5857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pic>
        <p:nvPicPr>
          <p:cNvPr id="2" name="59006529">
            <a:hlinkClick r:id="" action="ppaction://media"/>
            <a:extLst>
              <a:ext uri="{FF2B5EF4-FFF2-40B4-BE49-F238E27FC236}">
                <a16:creationId xmlns:a16="http://schemas.microsoft.com/office/drawing/2014/main" id="{3F904252-BCF7-450F-A777-BE4DF5907EC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248650" y="6175375"/>
            <a:ext cx="487363"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214279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GB" dirty="0">
                <a:latin typeface="Times New Roman" panose="02020603050405020304" pitchFamily="18" charset="0"/>
                <a:cs typeface="Times New Roman" panose="02020603050405020304" pitchFamily="18" charset="0"/>
              </a:rPr>
              <a:t>Minimum sampling frequency</a:t>
            </a:r>
          </a:p>
        </p:txBody>
      </p:sp>
      <p:sp>
        <p:nvSpPr>
          <p:cNvPr id="28676" name="Rectangle 3"/>
          <p:cNvSpPr>
            <a:spLocks noGrp="1" noChangeArrowheads="1"/>
          </p:cNvSpPr>
          <p:nvPr>
            <p:ph type="body" idx="1"/>
          </p:nvPr>
        </p:nvSpPr>
        <p:spPr>
          <a:xfrm>
            <a:off x="0" y="1844824"/>
            <a:ext cx="9144000" cy="4104456"/>
          </a:xfrm>
        </p:spPr>
        <p:txBody>
          <a:bodyPr/>
          <a:lstStyle/>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The</a:t>
            </a:r>
            <a:r>
              <a:rPr lang="en-GB" dirty="0">
                <a:latin typeface="Times New Roman" panose="02020603050405020304" pitchFamily="18" charset="0"/>
                <a:cs typeface="Times New Roman" panose="02020603050405020304" pitchFamily="18" charset="0"/>
              </a:rPr>
              <a:t> </a:t>
            </a:r>
            <a:r>
              <a:rPr lang="en-GB" dirty="0">
                <a:solidFill>
                  <a:schemeClr val="accent4">
                    <a:lumMod val="75000"/>
                  </a:schemeClr>
                </a:solidFill>
                <a:latin typeface="Times New Roman" panose="02020603050405020304" pitchFamily="18" charset="0"/>
                <a:cs typeface="Times New Roman" panose="02020603050405020304" pitchFamily="18" charset="0"/>
              </a:rPr>
              <a:t>least</a:t>
            </a:r>
            <a:r>
              <a:rPr lang="en-GB" dirty="0">
                <a:solidFill>
                  <a:srgbClr val="FF3300"/>
                </a:solidFill>
                <a:latin typeface="Times New Roman" panose="02020603050405020304" pitchFamily="18" charset="0"/>
                <a:cs typeface="Times New Roman" panose="02020603050405020304" pitchFamily="18" charset="0"/>
              </a:rPr>
              <a:t> </a:t>
            </a:r>
            <a:r>
              <a:rPr lang="en-GB" dirty="0">
                <a:solidFill>
                  <a:schemeClr val="accent1">
                    <a:lumMod val="75000"/>
                  </a:schemeClr>
                </a:solidFill>
                <a:latin typeface="Times New Roman" panose="02020603050405020304" pitchFamily="18" charset="0"/>
                <a:cs typeface="Times New Roman" panose="02020603050405020304" pitchFamily="18" charset="0"/>
              </a:rPr>
              <a:t>number of samples needed to represent the sine wave is to take </a:t>
            </a:r>
            <a:r>
              <a:rPr lang="en-GB" dirty="0">
                <a:solidFill>
                  <a:schemeClr val="accent4">
                    <a:lumMod val="75000"/>
                  </a:schemeClr>
                </a:solidFill>
                <a:latin typeface="Times New Roman" panose="02020603050405020304" pitchFamily="18" charset="0"/>
                <a:cs typeface="Times New Roman" panose="02020603050405020304" pitchFamily="18" charset="0"/>
              </a:rPr>
              <a:t>one sample from each positive and negative cycle</a:t>
            </a:r>
            <a:r>
              <a:rPr lang="en-GB" dirty="0">
                <a:latin typeface="Times New Roman" panose="02020603050405020304" pitchFamily="18" charset="0"/>
                <a:cs typeface="Times New Roman" panose="02020603050405020304" pitchFamily="18" charset="0"/>
              </a:rPr>
              <a:t>.</a:t>
            </a:r>
          </a:p>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Hence, for a sinusoid of frequency </a:t>
            </a:r>
            <a:r>
              <a:rPr lang="en-GB" dirty="0" err="1">
                <a:solidFill>
                  <a:schemeClr val="accent1">
                    <a:lumMod val="75000"/>
                  </a:schemeClr>
                </a:solidFill>
                <a:latin typeface="Times New Roman" panose="02020603050405020304" pitchFamily="18" charset="0"/>
                <a:cs typeface="Times New Roman" panose="02020603050405020304" pitchFamily="18" charset="0"/>
              </a:rPr>
              <a:t>f</a:t>
            </a:r>
            <a:r>
              <a:rPr lang="en-GB" baseline="-25000" dirty="0" err="1">
                <a:solidFill>
                  <a:schemeClr val="accent1">
                    <a:lumMod val="75000"/>
                  </a:schemeClr>
                </a:solidFill>
                <a:latin typeface="Times New Roman" panose="02020603050405020304" pitchFamily="18" charset="0"/>
                <a:cs typeface="Times New Roman" panose="02020603050405020304" pitchFamily="18" charset="0"/>
              </a:rPr>
              <a:t>m</a:t>
            </a:r>
            <a:r>
              <a:rPr lang="en-GB" dirty="0">
                <a:solidFill>
                  <a:schemeClr val="accent1">
                    <a:lumMod val="75000"/>
                  </a:schemeClr>
                </a:solidFill>
                <a:latin typeface="Times New Roman" panose="02020603050405020304" pitchFamily="18" charset="0"/>
                <a:cs typeface="Times New Roman" panose="02020603050405020304" pitchFamily="18" charset="0"/>
              </a:rPr>
              <a:t>, the minimum sampling frequency must be </a:t>
            </a:r>
            <a:r>
              <a:rPr lang="en-GB" dirty="0" err="1">
                <a:solidFill>
                  <a:schemeClr val="accent1">
                    <a:lumMod val="75000"/>
                  </a:schemeClr>
                </a:solidFill>
                <a:latin typeface="Times New Roman" panose="02020603050405020304" pitchFamily="18" charset="0"/>
                <a:cs typeface="Times New Roman" panose="02020603050405020304" pitchFamily="18" charset="0"/>
              </a:rPr>
              <a:t>f</a:t>
            </a:r>
            <a:r>
              <a:rPr lang="en-GB" baseline="-25000" dirty="0" err="1">
                <a:solidFill>
                  <a:schemeClr val="accent1">
                    <a:lumMod val="75000"/>
                  </a:schemeClr>
                </a:solidFill>
                <a:latin typeface="Times New Roman" panose="02020603050405020304" pitchFamily="18" charset="0"/>
                <a:cs typeface="Times New Roman" panose="02020603050405020304" pitchFamily="18" charset="0"/>
              </a:rPr>
              <a:t>s</a:t>
            </a:r>
            <a:r>
              <a:rPr lang="en-GB" dirty="0">
                <a:solidFill>
                  <a:schemeClr val="accent1">
                    <a:lumMod val="75000"/>
                  </a:schemeClr>
                </a:solidFill>
                <a:latin typeface="Times New Roman" panose="02020603050405020304" pitchFamily="18" charset="0"/>
                <a:cs typeface="Times New Roman" panose="02020603050405020304" pitchFamily="18" charset="0"/>
              </a:rPr>
              <a:t> </a:t>
            </a:r>
            <a:r>
              <a:rPr lang="en-GB" dirty="0">
                <a:solidFill>
                  <a:schemeClr val="accent1">
                    <a:lumMod val="75000"/>
                  </a:schemeClr>
                </a:solidFill>
                <a:latin typeface="Times New Roman" panose="02020603050405020304" pitchFamily="18" charset="0"/>
                <a:cs typeface="Times New Roman" panose="02020603050405020304" pitchFamily="18" charset="0"/>
                <a:sym typeface="Symbol" pitchFamily="18" charset="2"/>
              </a:rPr>
              <a:t></a:t>
            </a:r>
            <a:r>
              <a:rPr lang="en-GB" dirty="0">
                <a:solidFill>
                  <a:schemeClr val="accent1">
                    <a:lumMod val="75000"/>
                  </a:schemeClr>
                </a:solidFill>
                <a:latin typeface="Times New Roman" panose="02020603050405020304" pitchFamily="18" charset="0"/>
                <a:cs typeface="Times New Roman" panose="02020603050405020304" pitchFamily="18" charset="0"/>
              </a:rPr>
              <a:t> 2f</a:t>
            </a:r>
            <a:r>
              <a:rPr lang="en-GB" baseline="-25000" dirty="0">
                <a:solidFill>
                  <a:schemeClr val="accent1">
                    <a:lumMod val="75000"/>
                  </a:schemeClr>
                </a:solidFill>
                <a:latin typeface="Times New Roman" panose="02020603050405020304" pitchFamily="18" charset="0"/>
                <a:cs typeface="Times New Roman" panose="02020603050405020304" pitchFamily="18" charset="0"/>
              </a:rPr>
              <a:t>m</a:t>
            </a:r>
            <a:r>
              <a:rPr lang="en-GB" dirty="0">
                <a:solidFill>
                  <a:schemeClr val="accent1">
                    <a:lumMod val="75000"/>
                  </a:schemeClr>
                </a:solidFill>
                <a:latin typeface="Times New Roman" panose="02020603050405020304" pitchFamily="18" charset="0"/>
                <a:cs typeface="Times New Roman" panose="02020603050405020304" pitchFamily="18" charset="0"/>
              </a:rPr>
              <a:t>.</a:t>
            </a:r>
          </a:p>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In practice, </a:t>
            </a:r>
            <a:r>
              <a:rPr lang="en-GB" dirty="0" err="1">
                <a:solidFill>
                  <a:schemeClr val="accent1">
                    <a:lumMod val="75000"/>
                  </a:schemeClr>
                </a:solidFill>
                <a:latin typeface="Times New Roman" panose="02020603050405020304" pitchFamily="18" charset="0"/>
                <a:cs typeface="Times New Roman" panose="02020603050405020304" pitchFamily="18" charset="0"/>
              </a:rPr>
              <a:t>f</a:t>
            </a:r>
            <a:r>
              <a:rPr lang="en-GB" baseline="-25000" dirty="0" err="1">
                <a:solidFill>
                  <a:schemeClr val="accent1">
                    <a:lumMod val="75000"/>
                  </a:schemeClr>
                </a:solidFill>
                <a:latin typeface="Times New Roman" panose="02020603050405020304" pitchFamily="18" charset="0"/>
                <a:cs typeface="Times New Roman" panose="02020603050405020304" pitchFamily="18" charset="0"/>
              </a:rPr>
              <a:t>s</a:t>
            </a:r>
            <a:r>
              <a:rPr lang="en-GB" dirty="0">
                <a:solidFill>
                  <a:schemeClr val="accent1">
                    <a:lumMod val="75000"/>
                  </a:schemeClr>
                </a:solidFill>
                <a:latin typeface="Times New Roman" panose="02020603050405020304" pitchFamily="18" charset="0"/>
                <a:cs typeface="Times New Roman" panose="02020603050405020304" pitchFamily="18" charset="0"/>
              </a:rPr>
              <a:t> </a:t>
            </a:r>
            <a:r>
              <a:rPr lang="en-GB" dirty="0">
                <a:solidFill>
                  <a:schemeClr val="accent1">
                    <a:lumMod val="75000"/>
                  </a:schemeClr>
                </a:solidFill>
                <a:latin typeface="Times New Roman" panose="02020603050405020304" pitchFamily="18" charset="0"/>
                <a:cs typeface="Times New Roman" panose="02020603050405020304" pitchFamily="18" charset="0"/>
                <a:sym typeface="Symbol" pitchFamily="18" charset="2"/>
              </a:rPr>
              <a:t>= </a:t>
            </a:r>
            <a:r>
              <a:rPr lang="en-GB" dirty="0">
                <a:solidFill>
                  <a:schemeClr val="accent1">
                    <a:lumMod val="75000"/>
                  </a:schemeClr>
                </a:solidFill>
                <a:latin typeface="Times New Roman" panose="02020603050405020304" pitchFamily="18" charset="0"/>
                <a:cs typeface="Times New Roman" panose="02020603050405020304" pitchFamily="18" charset="0"/>
              </a:rPr>
              <a:t>2f</a:t>
            </a:r>
            <a:r>
              <a:rPr lang="en-GB" baseline="-25000" dirty="0">
                <a:solidFill>
                  <a:schemeClr val="accent1">
                    <a:lumMod val="75000"/>
                  </a:schemeClr>
                </a:solidFill>
                <a:latin typeface="Times New Roman" panose="02020603050405020304" pitchFamily="18" charset="0"/>
                <a:cs typeface="Times New Roman" panose="02020603050405020304" pitchFamily="18" charset="0"/>
              </a:rPr>
              <a:t>m</a:t>
            </a:r>
            <a:r>
              <a:rPr lang="en-GB" dirty="0">
                <a:solidFill>
                  <a:schemeClr val="accent1">
                    <a:lumMod val="75000"/>
                  </a:schemeClr>
                </a:solidFill>
                <a:latin typeface="Times New Roman" panose="02020603050405020304" pitchFamily="18" charset="0"/>
                <a:cs typeface="Times New Roman" panose="02020603050405020304" pitchFamily="18" charset="0"/>
              </a:rPr>
              <a:t> is not used to avoid all-zero output</a:t>
            </a:r>
            <a:r>
              <a:rPr lang="en-GB" dirty="0">
                <a:latin typeface="Times New Roman" panose="02020603050405020304" pitchFamily="18" charset="0"/>
                <a:cs typeface="Times New Roman" panose="02020603050405020304" pitchFamily="18" charset="0"/>
              </a:rPr>
              <a:t>.</a:t>
            </a:r>
          </a:p>
        </p:txBody>
      </p:sp>
      <p:sp>
        <p:nvSpPr>
          <p:cNvPr id="5" name="TextBox 4"/>
          <p:cNvSpPr txBox="1"/>
          <p:nvPr/>
        </p:nvSpPr>
        <p:spPr>
          <a:xfrm>
            <a:off x="631576" y="5025950"/>
            <a:ext cx="3833101" cy="1200329"/>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Speech		BW = 0 to 7 kHz</a:t>
            </a:r>
          </a:p>
          <a:p>
            <a:r>
              <a:rPr lang="en-GB" dirty="0">
                <a:latin typeface="Times New Roman" panose="02020603050405020304" pitchFamily="18" charset="0"/>
                <a:cs typeface="Times New Roman" panose="02020603050405020304" pitchFamily="18" charset="0"/>
              </a:rPr>
              <a:t>Telephone 	BW = 0 to 4 kHz</a:t>
            </a:r>
          </a:p>
          <a:p>
            <a:r>
              <a:rPr lang="en-GB" dirty="0">
                <a:latin typeface="Times New Roman" panose="02020603050405020304" pitchFamily="18" charset="0"/>
                <a:cs typeface="Times New Roman" panose="02020603050405020304" pitchFamily="18" charset="0"/>
              </a:rPr>
              <a:t>Music 		BW = 0 to 22 kHz</a:t>
            </a:r>
            <a:endParaRPr lang="en-SG" dirty="0">
              <a:latin typeface="Times New Roman" panose="02020603050405020304" pitchFamily="18" charset="0"/>
              <a:cs typeface="Times New Roman" panose="02020603050405020304" pitchFamily="18" charset="0"/>
            </a:endParaRPr>
          </a:p>
          <a:p>
            <a:r>
              <a:rPr lang="en-SG" dirty="0">
                <a:latin typeface="Times New Roman" panose="02020603050405020304" pitchFamily="18" charset="0"/>
                <a:cs typeface="Times New Roman" panose="02020603050405020304" pitchFamily="18" charset="0"/>
              </a:rPr>
              <a:t>BW - bandwidth</a:t>
            </a:r>
          </a:p>
        </p:txBody>
      </p:sp>
      <p:pic>
        <p:nvPicPr>
          <p:cNvPr id="2" name="59006534">
            <a:hlinkClick r:id="" action="ppaction://media"/>
            <a:extLst>
              <a:ext uri="{FF2B5EF4-FFF2-40B4-BE49-F238E27FC236}">
                <a16:creationId xmlns:a16="http://schemas.microsoft.com/office/drawing/2014/main" id="{7CCDDAB6-2860-4269-9000-48F39EBC739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224838" y="6042025"/>
            <a:ext cx="487362"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360053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Sampling in frequency domain</a:t>
            </a:r>
          </a:p>
        </p:txBody>
      </p:sp>
      <p:sp>
        <p:nvSpPr>
          <p:cNvPr id="29700" name="Rectangle 3"/>
          <p:cNvSpPr>
            <a:spLocks noGrp="1" noChangeArrowheads="1"/>
          </p:cNvSpPr>
          <p:nvPr>
            <p:ph type="body" idx="1"/>
          </p:nvPr>
        </p:nvSpPr>
        <p:spPr/>
        <p:txBody>
          <a:bodyPr/>
          <a:lstStyle/>
          <a:p>
            <a:pPr marL="457200" indent="-457200" eaLnBrk="1" hangingPunct="1"/>
            <a:r>
              <a:rPr lang="en-US" dirty="0">
                <a:solidFill>
                  <a:schemeClr val="accent1">
                    <a:lumMod val="75000"/>
                  </a:schemeClr>
                </a:solidFill>
                <a:latin typeface="Times New Roman" panose="02020603050405020304" pitchFamily="18" charset="0"/>
                <a:cs typeface="Times New Roman" panose="02020603050405020304" pitchFamily="18" charset="0"/>
              </a:rPr>
              <a:t>Important points to note :</a:t>
            </a:r>
          </a:p>
          <a:p>
            <a:pPr marL="0" indent="0" eaLnBrk="1" hangingPunct="1">
              <a:buNone/>
            </a:pP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457200" indent="-457200" eaLnBrk="1" hangingPunct="1">
              <a:buFont typeface="Wingdings" pitchFamily="2" charset="2"/>
              <a:buAutoNum type="arabicPeriod"/>
            </a:pPr>
            <a:r>
              <a:rPr lang="en-GB" dirty="0">
                <a:solidFill>
                  <a:srgbClr val="FFC000"/>
                </a:solidFill>
                <a:latin typeface="Times New Roman" panose="02020603050405020304" pitchFamily="18" charset="0"/>
                <a:cs typeface="Times New Roman" panose="02020603050405020304" pitchFamily="18" charset="0"/>
              </a:rPr>
              <a:t>The spectrum replicates itself at multiples of the sampling frequency. </a:t>
            </a:r>
            <a:endParaRPr lang="en-US" dirty="0">
              <a:solidFill>
                <a:srgbClr val="FFC000"/>
              </a:solidFill>
              <a:latin typeface="Times New Roman" panose="02020603050405020304" pitchFamily="18" charset="0"/>
              <a:cs typeface="Times New Roman" panose="02020603050405020304" pitchFamily="18" charset="0"/>
            </a:endParaRPr>
          </a:p>
          <a:p>
            <a:pPr marL="457200" indent="-457200" eaLnBrk="1" hangingPunct="1">
              <a:buFont typeface="Wingdings" pitchFamily="2" charset="2"/>
              <a:buAutoNum type="arabicPeriod"/>
            </a:pPr>
            <a:r>
              <a:rPr lang="en-GB" dirty="0">
                <a:solidFill>
                  <a:schemeClr val="accent1">
                    <a:lumMod val="75000"/>
                  </a:schemeClr>
                </a:solidFill>
                <a:latin typeface="Times New Roman" panose="02020603050405020304" pitchFamily="18" charset="0"/>
                <a:cs typeface="Times New Roman" panose="02020603050405020304" pitchFamily="18" charset="0"/>
              </a:rPr>
              <a:t>The magnitude of the spectrum is scaled with a factor of 1/</a:t>
            </a:r>
            <a:r>
              <a:rPr lang="en-GB" dirty="0" err="1">
                <a:solidFill>
                  <a:schemeClr val="accent1">
                    <a:lumMod val="75000"/>
                  </a:schemeClr>
                </a:solidFill>
                <a:latin typeface="Times New Roman" panose="02020603050405020304" pitchFamily="18" charset="0"/>
                <a:cs typeface="Times New Roman" panose="02020603050405020304" pitchFamily="18" charset="0"/>
              </a:rPr>
              <a:t>Ts</a:t>
            </a:r>
            <a:r>
              <a:rPr lang="en-GB" dirty="0">
                <a:solidFill>
                  <a:schemeClr val="accent1">
                    <a:lumMod val="75000"/>
                  </a:schemeClr>
                </a:solidFill>
                <a:latin typeface="Times New Roman" panose="02020603050405020304" pitchFamily="18" charset="0"/>
                <a:cs typeface="Times New Roman" panose="02020603050405020304" pitchFamily="18" charset="0"/>
              </a:rPr>
              <a:t> where </a:t>
            </a:r>
            <a:r>
              <a:rPr lang="en-GB" dirty="0" err="1">
                <a:solidFill>
                  <a:schemeClr val="accent1">
                    <a:lumMod val="75000"/>
                  </a:schemeClr>
                </a:solidFill>
                <a:latin typeface="Times New Roman" panose="02020603050405020304" pitchFamily="18" charset="0"/>
                <a:cs typeface="Times New Roman" panose="02020603050405020304" pitchFamily="18" charset="0"/>
              </a:rPr>
              <a:t>Ts</a:t>
            </a:r>
            <a:r>
              <a:rPr lang="en-GB" dirty="0">
                <a:solidFill>
                  <a:schemeClr val="accent1">
                    <a:lumMod val="75000"/>
                  </a:schemeClr>
                </a:solidFill>
                <a:latin typeface="Times New Roman" panose="02020603050405020304" pitchFamily="18" charset="0"/>
                <a:cs typeface="Times New Roman" panose="02020603050405020304" pitchFamily="18" charset="0"/>
              </a:rPr>
              <a:t> is the </a:t>
            </a:r>
            <a:r>
              <a:rPr lang="en-GB" dirty="0" smtClean="0">
                <a:solidFill>
                  <a:schemeClr val="accent1">
                    <a:lumMod val="75000"/>
                  </a:schemeClr>
                </a:solidFill>
                <a:latin typeface="Times New Roman" panose="02020603050405020304" pitchFamily="18" charset="0"/>
                <a:cs typeface="Times New Roman" panose="02020603050405020304" pitchFamily="18" charset="0"/>
              </a:rPr>
              <a:t>frequency </a:t>
            </a:r>
            <a:r>
              <a:rPr lang="en-GB" dirty="0">
                <a:solidFill>
                  <a:schemeClr val="accent1">
                    <a:lumMod val="75000"/>
                  </a:schemeClr>
                </a:solidFill>
                <a:latin typeface="Times New Roman" panose="02020603050405020304" pitchFamily="18" charset="0"/>
                <a:cs typeface="Times New Roman" panose="02020603050405020304" pitchFamily="18" charset="0"/>
              </a:rPr>
              <a:t>interval and fs = 1/</a:t>
            </a:r>
            <a:r>
              <a:rPr lang="en-GB" dirty="0" err="1">
                <a:solidFill>
                  <a:schemeClr val="accent1">
                    <a:lumMod val="75000"/>
                  </a:schemeClr>
                </a:solidFill>
                <a:latin typeface="Times New Roman" panose="02020603050405020304" pitchFamily="18" charset="0"/>
                <a:cs typeface="Times New Roman" panose="02020603050405020304" pitchFamily="18" charset="0"/>
              </a:rPr>
              <a:t>Ts</a:t>
            </a:r>
            <a:r>
              <a:rPr lang="en-GB" dirty="0">
                <a:solidFill>
                  <a:schemeClr val="accent1">
                    <a:lumMod val="75000"/>
                  </a:schemeClr>
                </a:solidFill>
                <a:latin typeface="Times New Roman" panose="02020603050405020304" pitchFamily="18" charset="0"/>
                <a:cs typeface="Times New Roman" panose="02020603050405020304" pitchFamily="18" charset="0"/>
              </a:rPr>
              <a:t>.</a:t>
            </a:r>
          </a:p>
        </p:txBody>
      </p:sp>
      <p:pic>
        <p:nvPicPr>
          <p:cNvPr id="2" name="59006538">
            <a:hlinkClick r:id="" action="ppaction://media"/>
            <a:extLst>
              <a:ext uri="{FF2B5EF4-FFF2-40B4-BE49-F238E27FC236}">
                <a16:creationId xmlns:a16="http://schemas.microsoft.com/office/drawing/2014/main" id="{C12F2EBF-26E1-4C53-B0DE-886DF1E63B2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89900" y="6029325"/>
            <a:ext cx="487363"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168983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dirty="0">
                <a:solidFill>
                  <a:schemeClr val="bg2">
                    <a:lumMod val="25000"/>
                  </a:schemeClr>
                </a:solidFill>
                <a:latin typeface="Times New Roman" panose="02020603050405020304" pitchFamily="18" charset="0"/>
                <a:cs typeface="Times New Roman" panose="02020603050405020304" pitchFamily="18" charset="0"/>
              </a:rPr>
              <a:t>Alias</a:t>
            </a:r>
            <a:r>
              <a:rPr lang="en-GB" dirty="0" err="1">
                <a:solidFill>
                  <a:schemeClr val="bg2">
                    <a:lumMod val="25000"/>
                  </a:schemeClr>
                </a:solidFill>
                <a:latin typeface="Times New Roman" panose="02020603050405020304" pitchFamily="18" charset="0"/>
                <a:cs typeface="Times New Roman" panose="02020603050405020304" pitchFamily="18" charset="0"/>
              </a:rPr>
              <a:t>ing</a:t>
            </a:r>
            <a:r>
              <a:rPr lang="en-GB" dirty="0">
                <a:solidFill>
                  <a:schemeClr val="bg2">
                    <a:lumMod val="25000"/>
                  </a:schemeClr>
                </a:solidFill>
                <a:latin typeface="Times New Roman" panose="02020603050405020304" pitchFamily="18" charset="0"/>
                <a:cs typeface="Times New Roman" panose="02020603050405020304" pitchFamily="18" charset="0"/>
              </a:rPr>
              <a:t> in frequency domain</a:t>
            </a:r>
          </a:p>
        </p:txBody>
      </p:sp>
      <p:sp>
        <p:nvSpPr>
          <p:cNvPr id="30724" name="Rectangle 3"/>
          <p:cNvSpPr>
            <a:spLocks noGrp="1" noChangeArrowheads="1"/>
          </p:cNvSpPr>
          <p:nvPr>
            <p:ph type="body" idx="1"/>
          </p:nvPr>
        </p:nvSpPr>
        <p:spPr/>
        <p:txBody>
          <a:bodyPr/>
          <a:lstStyle/>
          <a:p>
            <a:pPr marL="457200" indent="-457200" eaLnBrk="1" hangingPunct="1"/>
            <a:r>
              <a:rPr lang="en-US" dirty="0">
                <a:solidFill>
                  <a:schemeClr val="accent1">
                    <a:lumMod val="75000"/>
                  </a:schemeClr>
                </a:solidFill>
                <a:latin typeface="Times New Roman" panose="02020603050405020304" pitchFamily="18" charset="0"/>
                <a:cs typeface="Times New Roman" panose="02020603050405020304" pitchFamily="18" charset="0"/>
              </a:rPr>
              <a:t>Important points to note :</a:t>
            </a:r>
          </a:p>
          <a:p>
            <a:pPr marL="457200" indent="-457200" eaLnBrk="1" hangingPunct="1"/>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457200" indent="-457200" eaLnBrk="1" hangingPunct="1">
              <a:buFont typeface="Wingdings" pitchFamily="2" charset="2"/>
              <a:buAutoNum type="arabicPeriod"/>
            </a:pPr>
            <a:r>
              <a:rPr lang="en-GB" dirty="0">
                <a:solidFill>
                  <a:schemeClr val="accent1">
                    <a:lumMod val="75000"/>
                  </a:schemeClr>
                </a:solidFill>
                <a:latin typeface="Times New Roman" panose="02020603050405020304" pitchFamily="18" charset="0"/>
                <a:cs typeface="Times New Roman" panose="02020603050405020304" pitchFamily="18" charset="0"/>
              </a:rPr>
              <a:t>Replication of the </a:t>
            </a:r>
            <a:r>
              <a:rPr lang="en-US" dirty="0">
                <a:solidFill>
                  <a:schemeClr val="accent1">
                    <a:lumMod val="75000"/>
                  </a:schemeClr>
                </a:solidFill>
                <a:latin typeface="Times New Roman" panose="02020603050405020304" pitchFamily="18" charset="0"/>
                <a:cs typeface="Times New Roman" panose="02020603050405020304" pitchFamily="18" charset="0"/>
              </a:rPr>
              <a:t>original </a:t>
            </a:r>
            <a:r>
              <a:rPr lang="en-GB" dirty="0">
                <a:solidFill>
                  <a:schemeClr val="accent1">
                    <a:lumMod val="75000"/>
                  </a:schemeClr>
                </a:solidFill>
                <a:latin typeface="Times New Roman" panose="02020603050405020304" pitchFamily="18" charset="0"/>
                <a:cs typeface="Times New Roman" panose="02020603050405020304" pitchFamily="18" charset="0"/>
              </a:rPr>
              <a:t>spectrum results in spectra to overlap, if  </a:t>
            </a:r>
            <a:r>
              <a:rPr lang="en-GB" dirty="0" err="1">
                <a:solidFill>
                  <a:schemeClr val="accent1">
                    <a:lumMod val="75000"/>
                  </a:schemeClr>
                </a:solidFill>
                <a:latin typeface="Times New Roman" panose="02020603050405020304" pitchFamily="18" charset="0"/>
                <a:cs typeface="Times New Roman" panose="02020603050405020304" pitchFamily="18" charset="0"/>
              </a:rPr>
              <a:t>f</a:t>
            </a:r>
            <a:r>
              <a:rPr lang="en-GB" baseline="-25000" dirty="0" err="1">
                <a:solidFill>
                  <a:schemeClr val="accent1">
                    <a:lumMod val="75000"/>
                  </a:schemeClr>
                </a:solidFill>
                <a:latin typeface="Times New Roman" panose="02020603050405020304" pitchFamily="18" charset="0"/>
                <a:cs typeface="Times New Roman" panose="02020603050405020304" pitchFamily="18" charset="0"/>
              </a:rPr>
              <a:t>s</a:t>
            </a:r>
            <a:r>
              <a:rPr lang="en-GB" dirty="0">
                <a:solidFill>
                  <a:schemeClr val="accent1">
                    <a:lumMod val="75000"/>
                  </a:schemeClr>
                </a:solidFill>
                <a:latin typeface="Times New Roman" panose="02020603050405020304" pitchFamily="18" charset="0"/>
                <a:cs typeface="Times New Roman" panose="02020603050405020304" pitchFamily="18" charset="0"/>
              </a:rPr>
              <a:t> is not chosen properly. </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457200" indent="-457200" eaLnBrk="1" hangingPunct="1">
              <a:buFont typeface="Wingdings" pitchFamily="2" charset="2"/>
              <a:buAutoNum type="arabicPeriod"/>
            </a:pPr>
            <a:r>
              <a:rPr lang="en-GB" dirty="0">
                <a:solidFill>
                  <a:schemeClr val="accent4">
                    <a:lumMod val="75000"/>
                  </a:schemeClr>
                </a:solidFill>
                <a:latin typeface="Times New Roman" panose="02020603050405020304" pitchFamily="18" charset="0"/>
                <a:cs typeface="Times New Roman" panose="02020603050405020304" pitchFamily="18" charset="0"/>
              </a:rPr>
              <a:t>This gives rise to </a:t>
            </a:r>
            <a:r>
              <a:rPr lang="en-GB" b="1" dirty="0">
                <a:solidFill>
                  <a:schemeClr val="accent4">
                    <a:lumMod val="75000"/>
                  </a:schemeClr>
                </a:solidFill>
                <a:latin typeface="Times New Roman" panose="02020603050405020304" pitchFamily="18" charset="0"/>
                <a:cs typeface="Times New Roman" panose="02020603050405020304" pitchFamily="18" charset="0"/>
              </a:rPr>
              <a:t>aliasing </a:t>
            </a:r>
            <a:r>
              <a:rPr lang="en-GB" dirty="0">
                <a:solidFill>
                  <a:schemeClr val="accent4">
                    <a:lumMod val="75000"/>
                  </a:schemeClr>
                </a:solidFill>
                <a:latin typeface="Times New Roman" panose="02020603050405020304" pitchFamily="18" charset="0"/>
                <a:cs typeface="Times New Roman" panose="02020603050405020304" pitchFamily="18" charset="0"/>
              </a:rPr>
              <a:t>distortion. </a:t>
            </a:r>
            <a:endParaRPr lang="en-US" dirty="0">
              <a:solidFill>
                <a:schemeClr val="accent4">
                  <a:lumMod val="75000"/>
                </a:schemeClr>
              </a:solidFill>
              <a:latin typeface="Times New Roman" panose="02020603050405020304" pitchFamily="18" charset="0"/>
              <a:cs typeface="Times New Roman" panose="02020603050405020304" pitchFamily="18" charset="0"/>
            </a:endParaRPr>
          </a:p>
          <a:p>
            <a:pPr marL="457200" indent="-457200" eaLnBrk="1" hangingPunct="1">
              <a:buFontTx/>
              <a:buNone/>
            </a:pPr>
            <a:endParaRPr lang="en-US" dirty="0">
              <a:solidFill>
                <a:schemeClr val="accent1">
                  <a:lumMod val="75000"/>
                </a:schemeClr>
              </a:solidFill>
            </a:endParaRPr>
          </a:p>
        </p:txBody>
      </p:sp>
      <p:pic>
        <p:nvPicPr>
          <p:cNvPr id="2" name="59006542">
            <a:hlinkClick r:id="" action="ppaction://media"/>
            <a:extLst>
              <a:ext uri="{FF2B5EF4-FFF2-40B4-BE49-F238E27FC236}">
                <a16:creationId xmlns:a16="http://schemas.microsoft.com/office/drawing/2014/main" id="{7DD6A02F-C113-4CDC-9C48-19DCDB5F325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224838" y="6042025"/>
            <a:ext cx="487362"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105954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ChangeArrowheads="1"/>
          </p:cNvSpPr>
          <p:nvPr/>
        </p:nvSpPr>
        <p:spPr bwMode="auto">
          <a:xfrm>
            <a:off x="4572000" y="0"/>
            <a:ext cx="4572000" cy="68580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endParaRPr lang="en-US">
              <a:solidFill>
                <a:srgbClr val="FFCC66"/>
              </a:solidFill>
            </a:endParaRPr>
          </a:p>
        </p:txBody>
      </p:sp>
      <p:sp>
        <p:nvSpPr>
          <p:cNvPr id="4102" name="Rectangle 3"/>
          <p:cNvSpPr>
            <a:spLocks noGrp="1" noChangeArrowheads="1"/>
          </p:cNvSpPr>
          <p:nvPr>
            <p:ph type="title"/>
          </p:nvPr>
        </p:nvSpPr>
        <p:spPr/>
        <p:txBody>
          <a:bodyPr/>
          <a:lstStyle/>
          <a:p>
            <a:pPr eaLnBrk="1" hangingPunct="1"/>
            <a:r>
              <a:rPr lang="en-GB" dirty="0">
                <a:solidFill>
                  <a:srgbClr val="FF3300"/>
                </a:solidFill>
              </a:rPr>
              <a:t>   </a:t>
            </a:r>
            <a:r>
              <a:rPr lang="en-GB" dirty="0">
                <a:solidFill>
                  <a:srgbClr val="FF3300"/>
                </a:solidFill>
                <a:latin typeface="Times New Roman" panose="02020603050405020304" pitchFamily="18" charset="0"/>
                <a:cs typeface="Times New Roman" panose="02020603050405020304" pitchFamily="18" charset="0"/>
              </a:rPr>
              <a:t>Key </a:t>
            </a:r>
            <a:r>
              <a:rPr lang="en-GB" dirty="0">
                <a:solidFill>
                  <a:srgbClr val="0000FF"/>
                </a:solidFill>
                <a:latin typeface="Times New Roman" panose="02020603050405020304" pitchFamily="18" charset="0"/>
                <a:cs typeface="Times New Roman" panose="02020603050405020304" pitchFamily="18" charset="0"/>
              </a:rPr>
              <a:t>points</a:t>
            </a:r>
          </a:p>
        </p:txBody>
      </p:sp>
      <p:graphicFrame>
        <p:nvGraphicFramePr>
          <p:cNvPr id="133124" name="Object 4"/>
          <p:cNvGraphicFramePr>
            <a:graphicFrameLocks noGrp="1" noChangeAspect="1"/>
          </p:cNvGraphicFramePr>
          <p:nvPr>
            <p:ph sz="half" idx="1"/>
          </p:nvPr>
        </p:nvGraphicFramePr>
        <p:xfrm>
          <a:off x="179388" y="2239963"/>
          <a:ext cx="4249737" cy="1887537"/>
        </p:xfrm>
        <a:graphic>
          <a:graphicData uri="http://schemas.openxmlformats.org/presentationml/2006/ole">
            <mc:AlternateContent xmlns:mc="http://schemas.openxmlformats.org/markup-compatibility/2006">
              <mc:Choice xmlns:v="urn:schemas-microsoft-com:vml" Requires="v">
                <p:oleObj spid="_x0000_s33986" name="Visio" r:id="rId7" imgW="5830824" imgH="2590190" progId="Visio.Drawing.11">
                  <p:embed/>
                </p:oleObj>
              </mc:Choice>
              <mc:Fallback>
                <p:oleObj name="Visio" r:id="rId7" imgW="5830824" imgH="2590190" progId="Visio.Drawing.11">
                  <p:embed/>
                  <p:pic>
                    <p:nvPicPr>
                      <p:cNvPr id="13312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2239963"/>
                        <a:ext cx="4249737" cy="1887537"/>
                      </a:xfrm>
                      <a:prstGeom prst="rect">
                        <a:avLst/>
                      </a:prstGeom>
                      <a:solidFill>
                        <a:schemeClr val="bg2">
                          <a:lumMod val="75000"/>
                        </a:schemeClr>
                      </a:solidFill>
                      <a:ln>
                        <a:noFill/>
                      </a:ln>
                      <a:effectLst/>
                    </p:spPr>
                  </p:pic>
                </p:oleObj>
              </mc:Fallback>
            </mc:AlternateContent>
          </a:graphicData>
        </a:graphic>
      </p:graphicFrame>
      <p:graphicFrame>
        <p:nvGraphicFramePr>
          <p:cNvPr id="133125" name="Object 5"/>
          <p:cNvGraphicFramePr>
            <a:graphicFrameLocks noGrp="1" noChangeAspect="1"/>
          </p:cNvGraphicFramePr>
          <p:nvPr>
            <p:ph sz="quarter" idx="2"/>
          </p:nvPr>
        </p:nvGraphicFramePr>
        <p:xfrm>
          <a:off x="4838700" y="2276475"/>
          <a:ext cx="4017963" cy="1852613"/>
        </p:xfrm>
        <a:graphic>
          <a:graphicData uri="http://schemas.openxmlformats.org/presentationml/2006/ole">
            <mc:AlternateContent xmlns:mc="http://schemas.openxmlformats.org/markup-compatibility/2006">
              <mc:Choice xmlns:v="urn:schemas-microsoft-com:vml" Requires="v">
                <p:oleObj spid="_x0000_s33987" name="Visio" r:id="rId9" imgW="5620512" imgH="2590190" progId="Visio.Drawing.11">
                  <p:embed/>
                </p:oleObj>
              </mc:Choice>
              <mc:Fallback>
                <p:oleObj name="Visio" r:id="rId9" imgW="5620512" imgH="2590190" progId="Visio.Drawing.11">
                  <p:embed/>
                  <p:pic>
                    <p:nvPicPr>
                      <p:cNvPr id="13312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8700" y="2276475"/>
                        <a:ext cx="4017963" cy="1852613"/>
                      </a:xfrm>
                      <a:prstGeom prst="rect">
                        <a:avLst/>
                      </a:prstGeom>
                      <a:solidFill>
                        <a:schemeClr val="bg2">
                          <a:lumMod val="75000"/>
                        </a:schemeClr>
                      </a:solidFill>
                      <a:ln>
                        <a:noFill/>
                      </a:ln>
                      <a:effectLst/>
                    </p:spPr>
                  </p:pic>
                </p:oleObj>
              </mc:Fallback>
            </mc:AlternateContent>
          </a:graphicData>
        </a:graphic>
      </p:graphicFrame>
      <p:sp>
        <p:nvSpPr>
          <p:cNvPr id="4104" name="Text Box 7"/>
          <p:cNvSpPr txBox="1">
            <a:spLocks noChangeArrowheads="1"/>
          </p:cNvSpPr>
          <p:nvPr/>
        </p:nvSpPr>
        <p:spPr bwMode="auto">
          <a:xfrm>
            <a:off x="5076825" y="4868863"/>
            <a:ext cx="3743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dirty="0">
                <a:latin typeface="Times New Roman" panose="02020603050405020304" pitchFamily="18" charset="0"/>
                <a:cs typeface="Times New Roman" panose="02020603050405020304" pitchFamily="18" charset="0"/>
              </a:rPr>
              <a:t>Signature of signal in frequency domain</a:t>
            </a:r>
          </a:p>
        </p:txBody>
      </p:sp>
      <p:sp>
        <p:nvSpPr>
          <p:cNvPr id="133129" name="Text Box 9"/>
          <p:cNvSpPr txBox="1">
            <a:spLocks noChangeArrowheads="1"/>
          </p:cNvSpPr>
          <p:nvPr/>
        </p:nvSpPr>
        <p:spPr bwMode="auto">
          <a:xfrm>
            <a:off x="3348038" y="6020027"/>
            <a:ext cx="316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b="1" dirty="0">
                <a:solidFill>
                  <a:schemeClr val="accent4">
                    <a:lumMod val="75000"/>
                  </a:schemeClr>
                </a:solidFill>
                <a:latin typeface="Times New Roman" panose="02020603050405020304" pitchFamily="18" charset="0"/>
                <a:cs typeface="Times New Roman" panose="02020603050405020304" pitchFamily="18" charset="0"/>
              </a:rPr>
              <a:t>Fourier</a:t>
            </a:r>
            <a:r>
              <a:rPr lang="en-GB" b="1" dirty="0">
                <a:solidFill>
                  <a:srgbClr val="FF0066"/>
                </a:solidFill>
                <a:latin typeface="Times New Roman" panose="02020603050405020304" pitchFamily="18" charset="0"/>
                <a:cs typeface="Times New Roman" panose="02020603050405020304" pitchFamily="18" charset="0"/>
              </a:rPr>
              <a:t>   </a:t>
            </a:r>
            <a:r>
              <a:rPr lang="en-GB" b="1" dirty="0">
                <a:solidFill>
                  <a:schemeClr val="accent1">
                    <a:lumMod val="75000"/>
                  </a:schemeClr>
                </a:solidFill>
                <a:latin typeface="Times New Roman" panose="02020603050405020304" pitchFamily="18" charset="0"/>
                <a:cs typeface="Times New Roman" panose="02020603050405020304" pitchFamily="18" charset="0"/>
              </a:rPr>
              <a:t>Transform</a:t>
            </a:r>
          </a:p>
        </p:txBody>
      </p:sp>
      <p:sp>
        <p:nvSpPr>
          <p:cNvPr id="133130" name="AutoShape 10"/>
          <p:cNvSpPr>
            <a:spLocks noChangeArrowheads="1"/>
          </p:cNvSpPr>
          <p:nvPr/>
        </p:nvSpPr>
        <p:spPr bwMode="auto">
          <a:xfrm>
            <a:off x="3924300" y="5157788"/>
            <a:ext cx="1225550" cy="863600"/>
          </a:xfrm>
          <a:prstGeom prst="rightArrow">
            <a:avLst>
              <a:gd name="adj1" fmla="val 50000"/>
              <a:gd name="adj2" fmla="val 35478"/>
            </a:avLst>
          </a:prstGeom>
          <a:gradFill rotWithShape="1">
            <a:gsLst>
              <a:gs pos="0">
                <a:srgbClr val="490F00"/>
              </a:gs>
              <a:gs pos="100000">
                <a:srgbClr val="FF3300"/>
              </a:gs>
            </a:gsLst>
            <a:lin ang="0" scaled="1"/>
          </a:gradFill>
          <a:ln w="9525">
            <a:solidFill>
              <a:schemeClr val="tx1"/>
            </a:solidFill>
            <a:miter lim="800000"/>
            <a:headEnd/>
            <a:tailEnd/>
          </a:ln>
        </p:spPr>
        <p:txBody>
          <a:bodyPr wrap="none" anchor="ctr"/>
          <a:lstStyle/>
          <a:p>
            <a:endParaRPr lang="en-US"/>
          </a:p>
        </p:txBody>
      </p:sp>
      <p:pic>
        <p:nvPicPr>
          <p:cNvPr id="2" name="59006557">
            <a:hlinkClick r:id="" action="ppaction://media"/>
            <a:extLst>
              <a:ext uri="{FF2B5EF4-FFF2-40B4-BE49-F238E27FC236}">
                <a16:creationId xmlns:a16="http://schemas.microsoft.com/office/drawing/2014/main" id="{67882497-6A8F-4BA9-A1B4-B6242BCE54E1}"/>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504238" y="6261100"/>
            <a:ext cx="487362" cy="487363"/>
          </a:xfrm>
          <a:prstGeom prst="rect">
            <a:avLst/>
          </a:prstGeom>
        </p:spPr>
      </p:pic>
      <p:sp>
        <p:nvSpPr>
          <p:cNvPr id="3" name="Footer Placeholder 2"/>
          <p:cNvSpPr>
            <a:spLocks noGrp="1"/>
          </p:cNvSpPr>
          <p:nvPr>
            <p:ph type="ftr" sz="quarter" idx="11"/>
          </p:nvPr>
        </p:nvSpPr>
        <p:spPr>
          <a:xfrm>
            <a:off x="637381" y="6363435"/>
            <a:ext cx="5421313" cy="365125"/>
          </a:xfrm>
        </p:spPr>
        <p:txBody>
          <a:bodyPr/>
          <a:lstStyle/>
          <a:p>
            <a:pPr>
              <a:defRPr/>
            </a:pPr>
            <a:r>
              <a:rPr lang="en-GB" dirty="0" smtClean="0"/>
              <a:t>Official (Open), Non-sensitive</a:t>
            </a:r>
            <a:endParaRPr lang="en-GB" dirty="0"/>
          </a:p>
        </p:txBody>
      </p:sp>
      <p:pic>
        <p:nvPicPr>
          <p:cNvPr id="4" name="Picture 3"/>
          <p:cNvPicPr>
            <a:picLocks noChangeAspect="1"/>
          </p:cNvPicPr>
          <p:nvPr/>
        </p:nvPicPr>
        <p:blipFill>
          <a:blip r:embed="rId12"/>
          <a:stretch>
            <a:fillRect/>
          </a:stretch>
        </p:blipFill>
        <p:spPr>
          <a:xfrm>
            <a:off x="7571109" y="144463"/>
            <a:ext cx="1420491" cy="323116"/>
          </a:xfrm>
          <a:prstGeom prst="rect">
            <a:avLst/>
          </a:prstGeom>
        </p:spPr>
      </p:pic>
    </p:spTree>
    <p:custDataLst>
      <p:tags r:id="rId2"/>
    </p:custDataLst>
    <p:extLst>
      <p:ext uri="{BB962C8B-B14F-4D97-AF65-F5344CB8AC3E}">
        <p14:creationId xmlns:p14="http://schemas.microsoft.com/office/powerpoint/2010/main" val="74828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33124"/>
                                        </p:tgtEl>
                                        <p:attrNameLst>
                                          <p:attrName>style.visibility</p:attrName>
                                        </p:attrNameLst>
                                      </p:cBhvr>
                                      <p:to>
                                        <p:strVal val="visible"/>
                                      </p:to>
                                    </p:set>
                                    <p:animEffect transition="in" filter="checkerboard(across)">
                                      <p:cBhvr>
                                        <p:cTn id="7" dur="500"/>
                                        <p:tgtEl>
                                          <p:spTgt spid="1331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30"/>
                                        </p:tgtEl>
                                        <p:attrNameLst>
                                          <p:attrName>style.visibility</p:attrName>
                                        </p:attrNameLst>
                                      </p:cBhvr>
                                      <p:to>
                                        <p:strVal val="visible"/>
                                      </p:to>
                                    </p:set>
                                    <p:animEffect transition="in" filter="wipe(left)">
                                      <p:cBhvr>
                                        <p:cTn id="12" dur="500"/>
                                        <p:tgtEl>
                                          <p:spTgt spid="13313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3129"/>
                                        </p:tgtEl>
                                        <p:attrNameLst>
                                          <p:attrName>style.visibility</p:attrName>
                                        </p:attrNameLst>
                                      </p:cBhvr>
                                      <p:to>
                                        <p:strVal val="visible"/>
                                      </p:to>
                                    </p:set>
                                    <p:animEffect transition="in" filter="wipe(left)">
                                      <p:cBhvr>
                                        <p:cTn id="15" dur="500"/>
                                        <p:tgtEl>
                                          <p:spTgt spid="13312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33125"/>
                                        </p:tgtEl>
                                        <p:attrNameLst>
                                          <p:attrName>style.visibility</p:attrName>
                                        </p:attrNameLst>
                                      </p:cBhvr>
                                      <p:to>
                                        <p:strVal val="visible"/>
                                      </p:to>
                                    </p:set>
                                    <p:animEffect transition="in" filter="blinds(horizontal)">
                                      <p:cBhvr>
                                        <p:cTn id="20" dur="500"/>
                                        <p:tgtEl>
                                          <p:spTgt spid="13312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47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2"/>
                </p:tgtEl>
              </p:cMediaNode>
            </p:audio>
          </p:childTnLst>
        </p:cTn>
      </p:par>
    </p:tnLst>
    <p:bldLst>
      <p:bldP spid="133129" grpId="0"/>
      <p:bldP spid="1331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Rectangle 2"/>
          <p:cNvSpPr>
            <a:spLocks noChangeArrowheads="1"/>
          </p:cNvSpPr>
          <p:nvPr/>
        </p:nvSpPr>
        <p:spPr bwMode="auto">
          <a:xfrm>
            <a:off x="4284663" y="12232"/>
            <a:ext cx="4859337" cy="6858000"/>
          </a:xfrm>
          <a:prstGeom prst="rect">
            <a:avLst/>
          </a:prstGeom>
          <a:solidFill>
            <a:schemeClr val="accent3">
              <a:lumMod val="40000"/>
              <a:lumOff val="60000"/>
            </a:schemeClr>
          </a:solidFill>
          <a:ln w="9525">
            <a:solidFill>
              <a:schemeClr val="tx1"/>
            </a:solidFill>
            <a:miter lim="800000"/>
            <a:headEnd/>
            <a:tailEnd/>
          </a:ln>
        </p:spPr>
        <p:txBody>
          <a:bodyPr wrap="none" anchor="ctr"/>
          <a:lstStyle/>
          <a:p>
            <a:endParaRPr lang="en-US"/>
          </a:p>
        </p:txBody>
      </p:sp>
      <p:sp>
        <p:nvSpPr>
          <p:cNvPr id="5131" name="Rectangle 3"/>
          <p:cNvSpPr>
            <a:spLocks noGrp="1" noChangeArrowheads="1"/>
          </p:cNvSpPr>
          <p:nvPr>
            <p:ph type="title" sz="quarter"/>
          </p:nvPr>
        </p:nvSpPr>
        <p:spPr/>
        <p:txBody>
          <a:bodyPr/>
          <a:lstStyle/>
          <a:p>
            <a:pPr algn="l" eaLnBrk="1" hangingPunct="1"/>
            <a:r>
              <a:rPr lang="en-GB" dirty="0">
                <a:latin typeface="Times New Roman" panose="02020603050405020304" pitchFamily="18" charset="0"/>
                <a:cs typeface="Times New Roman" panose="02020603050405020304" pitchFamily="18" charset="0"/>
              </a:rPr>
              <a:t>Key points :</a:t>
            </a:r>
          </a:p>
        </p:txBody>
      </p:sp>
      <p:graphicFrame>
        <p:nvGraphicFramePr>
          <p:cNvPr id="134148" name="Object 4"/>
          <p:cNvGraphicFramePr>
            <a:graphicFrameLocks noGrp="1" noChangeAspect="1"/>
          </p:cNvGraphicFramePr>
          <p:nvPr>
            <p:ph sz="quarter" idx="1"/>
          </p:nvPr>
        </p:nvGraphicFramePr>
        <p:xfrm>
          <a:off x="250825" y="2276475"/>
          <a:ext cx="3900488" cy="1797050"/>
        </p:xfrm>
        <a:graphic>
          <a:graphicData uri="http://schemas.openxmlformats.org/presentationml/2006/ole">
            <mc:AlternateContent xmlns:mc="http://schemas.openxmlformats.org/markup-compatibility/2006">
              <mc:Choice xmlns:v="urn:schemas-microsoft-com:vml" Requires="v">
                <p:oleObj spid="_x0000_s35490" name="Visio" r:id="rId7" imgW="5226846" imgH="2408250" progId="Visio.Drawing.6">
                  <p:embed/>
                </p:oleObj>
              </mc:Choice>
              <mc:Fallback>
                <p:oleObj name="Visio" r:id="rId7" imgW="5226846" imgH="2408250" progId="Visio.Drawing.6">
                  <p:embed/>
                  <p:pic>
                    <p:nvPicPr>
                      <p:cNvPr id="1341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2276475"/>
                        <a:ext cx="3900488" cy="1797050"/>
                      </a:xfrm>
                      <a:prstGeom prst="rect">
                        <a:avLst/>
                      </a:prstGeom>
                      <a:solidFill>
                        <a:schemeClr val="bg2">
                          <a:lumMod val="75000"/>
                        </a:schemeClr>
                      </a:solidFill>
                      <a:ln>
                        <a:noFill/>
                      </a:ln>
                      <a:effectLst/>
                    </p:spPr>
                  </p:pic>
                </p:oleObj>
              </mc:Fallback>
            </mc:AlternateContent>
          </a:graphicData>
        </a:graphic>
      </p:graphicFrame>
      <p:graphicFrame>
        <p:nvGraphicFramePr>
          <p:cNvPr id="134149" name="Object 5"/>
          <p:cNvGraphicFramePr>
            <a:graphicFrameLocks noGrp="1" noChangeAspect="1"/>
          </p:cNvGraphicFramePr>
          <p:nvPr>
            <p:ph sz="quarter" idx="2"/>
            <p:extLst>
              <p:ext uri="{D42A27DB-BD31-4B8C-83A1-F6EECF244321}">
                <p14:modId xmlns:p14="http://schemas.microsoft.com/office/powerpoint/2010/main" val="2810791225"/>
              </p:ext>
            </p:extLst>
          </p:nvPr>
        </p:nvGraphicFramePr>
        <p:xfrm>
          <a:off x="4583113" y="2185987"/>
          <a:ext cx="4195763" cy="1887538"/>
        </p:xfrm>
        <a:graphic>
          <a:graphicData uri="http://schemas.openxmlformats.org/presentationml/2006/ole">
            <mc:AlternateContent xmlns:mc="http://schemas.openxmlformats.org/markup-compatibility/2006">
              <mc:Choice xmlns:v="urn:schemas-microsoft-com:vml" Requires="v">
                <p:oleObj spid="_x0000_s35491" name="Visio" r:id="rId9" imgW="5356894" imgH="2408250" progId="Visio.Drawing.6">
                  <p:embed/>
                </p:oleObj>
              </mc:Choice>
              <mc:Fallback>
                <p:oleObj name="Visio" r:id="rId9" imgW="5356894" imgH="2408250" progId="Visio.Drawing.6">
                  <p:embed/>
                  <p:pic>
                    <p:nvPicPr>
                      <p:cNvPr id="13414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3113" y="2185987"/>
                        <a:ext cx="4195763" cy="18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2" name="Text Box 6"/>
          <p:cNvSpPr txBox="1">
            <a:spLocks noChangeArrowheads="1"/>
          </p:cNvSpPr>
          <p:nvPr/>
        </p:nvSpPr>
        <p:spPr bwMode="auto">
          <a:xfrm>
            <a:off x="611188" y="6237288"/>
            <a:ext cx="19446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sz="2000">
                <a:solidFill>
                  <a:schemeClr val="bg1"/>
                </a:solidFill>
                <a:latin typeface="Times New Roman" pitchFamily="18" charset="0"/>
              </a:rPr>
              <a:t>Time signal</a:t>
            </a:r>
          </a:p>
        </p:txBody>
      </p:sp>
      <p:sp>
        <p:nvSpPr>
          <p:cNvPr id="5133" name="Text Box 7"/>
          <p:cNvSpPr txBox="1">
            <a:spLocks noChangeArrowheads="1"/>
          </p:cNvSpPr>
          <p:nvPr/>
        </p:nvSpPr>
        <p:spPr bwMode="auto">
          <a:xfrm>
            <a:off x="6264275" y="6156325"/>
            <a:ext cx="2879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sz="2000" dirty="0">
                <a:latin typeface="Times New Roman" panose="02020603050405020304" pitchFamily="18" charset="0"/>
                <a:cs typeface="Times New Roman" panose="02020603050405020304" pitchFamily="18" charset="0"/>
              </a:rPr>
              <a:t>Signature of signal in frequency domain</a:t>
            </a:r>
          </a:p>
        </p:txBody>
      </p:sp>
      <p:graphicFrame>
        <p:nvGraphicFramePr>
          <p:cNvPr id="134152" name="Object 8"/>
          <p:cNvGraphicFramePr>
            <a:graphicFrameLocks noGrp="1" noChangeAspect="1"/>
          </p:cNvGraphicFramePr>
          <p:nvPr>
            <p:ph sz="quarter" idx="3"/>
          </p:nvPr>
        </p:nvGraphicFramePr>
        <p:xfrm>
          <a:off x="323850" y="4437063"/>
          <a:ext cx="3529013" cy="1795462"/>
        </p:xfrm>
        <a:graphic>
          <a:graphicData uri="http://schemas.openxmlformats.org/presentationml/2006/ole">
            <mc:AlternateContent xmlns:mc="http://schemas.openxmlformats.org/markup-compatibility/2006">
              <mc:Choice xmlns:v="urn:schemas-microsoft-com:vml" Requires="v">
                <p:oleObj spid="_x0000_s35492" name="Visio" r:id="rId11" imgW="5087767" imgH="2588428" progId="Visio.Drawing.6">
                  <p:embed/>
                </p:oleObj>
              </mc:Choice>
              <mc:Fallback>
                <p:oleObj name="Visio" r:id="rId11" imgW="5087767" imgH="2588428" progId="Visio.Drawing.6">
                  <p:embed/>
                  <p:pic>
                    <p:nvPicPr>
                      <p:cNvPr id="134152"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850" y="4437063"/>
                        <a:ext cx="3529013" cy="1795462"/>
                      </a:xfrm>
                      <a:prstGeom prst="rect">
                        <a:avLst/>
                      </a:prstGeom>
                      <a:solidFill>
                        <a:schemeClr val="bg2">
                          <a:lumMod val="75000"/>
                        </a:schemeClr>
                      </a:solidFill>
                      <a:ln>
                        <a:noFill/>
                      </a:ln>
                      <a:effectLst/>
                    </p:spPr>
                  </p:pic>
                </p:oleObj>
              </mc:Fallback>
            </mc:AlternateContent>
          </a:graphicData>
        </a:graphic>
      </p:graphicFrame>
      <p:graphicFrame>
        <p:nvGraphicFramePr>
          <p:cNvPr id="134153" name="Object 9"/>
          <p:cNvGraphicFramePr>
            <a:graphicFrameLocks noChangeAspect="1"/>
          </p:cNvGraphicFramePr>
          <p:nvPr/>
        </p:nvGraphicFramePr>
        <p:xfrm>
          <a:off x="827088" y="4652963"/>
          <a:ext cx="2735262" cy="909637"/>
        </p:xfrm>
        <a:graphic>
          <a:graphicData uri="http://schemas.openxmlformats.org/presentationml/2006/ole">
            <mc:AlternateContent xmlns:mc="http://schemas.openxmlformats.org/markup-compatibility/2006">
              <mc:Choice xmlns:v="urn:schemas-microsoft-com:vml" Requires="v">
                <p:oleObj spid="_x0000_s35493" name="Visio" r:id="rId13" imgW="4054246" imgH="1347006" progId="Visio.Drawing.6">
                  <p:embed/>
                </p:oleObj>
              </mc:Choice>
              <mc:Fallback>
                <p:oleObj name="Visio" r:id="rId13" imgW="4054246" imgH="1347006" progId="Visio.Drawing.6">
                  <p:embed/>
                  <p:pic>
                    <p:nvPicPr>
                      <p:cNvPr id="134153"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7088" y="4652963"/>
                        <a:ext cx="2735262"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4" name="Object 10"/>
          <p:cNvGraphicFramePr>
            <a:graphicFrameLocks noChangeAspect="1"/>
          </p:cNvGraphicFramePr>
          <p:nvPr/>
        </p:nvGraphicFramePr>
        <p:xfrm>
          <a:off x="3995738" y="4821238"/>
          <a:ext cx="5148262" cy="1128712"/>
        </p:xfrm>
        <a:graphic>
          <a:graphicData uri="http://schemas.openxmlformats.org/presentationml/2006/ole">
            <mc:AlternateContent xmlns:mc="http://schemas.openxmlformats.org/markup-compatibility/2006">
              <mc:Choice xmlns:v="urn:schemas-microsoft-com:vml" Requires="v">
                <p:oleObj spid="_x0000_s35494" name="Visio" r:id="rId15" imgW="10974245" imgH="2408250" progId="Visio.Drawing.6">
                  <p:embed/>
                </p:oleObj>
              </mc:Choice>
              <mc:Fallback>
                <p:oleObj name="Visio" r:id="rId15" imgW="10974245" imgH="2408250" progId="Visio.Drawing.6">
                  <p:embed/>
                  <p:pic>
                    <p:nvPicPr>
                      <p:cNvPr id="134154"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95738" y="4821238"/>
                        <a:ext cx="5148262"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5" name="Object 11"/>
          <p:cNvGraphicFramePr>
            <a:graphicFrameLocks noChangeAspect="1"/>
          </p:cNvGraphicFramePr>
          <p:nvPr>
            <p:extLst>
              <p:ext uri="{D42A27DB-BD31-4B8C-83A1-F6EECF244321}">
                <p14:modId xmlns:p14="http://schemas.microsoft.com/office/powerpoint/2010/main" val="3613388267"/>
              </p:ext>
            </p:extLst>
          </p:nvPr>
        </p:nvGraphicFramePr>
        <p:xfrm>
          <a:off x="2361404" y="6039027"/>
          <a:ext cx="2506662" cy="473075"/>
        </p:xfrm>
        <a:graphic>
          <a:graphicData uri="http://schemas.openxmlformats.org/presentationml/2006/ole">
            <mc:AlternateContent xmlns:mc="http://schemas.openxmlformats.org/markup-compatibility/2006">
              <mc:Choice xmlns:v="urn:schemas-microsoft-com:vml" Requires="v">
                <p:oleObj spid="_x0000_s35495" name="Visio" r:id="rId17" imgW="2506314" imgH="473506" progId="Visio.Drawing.6">
                  <p:embed/>
                </p:oleObj>
              </mc:Choice>
              <mc:Fallback>
                <p:oleObj name="Visio" r:id="rId17" imgW="2506314" imgH="473506" progId="Visio.Drawing.6">
                  <p:embed/>
                  <p:pic>
                    <p:nvPicPr>
                      <p:cNvPr id="134155"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61404" y="6039027"/>
                        <a:ext cx="2506662" cy="473075"/>
                      </a:xfrm>
                      <a:prstGeom prst="rect">
                        <a:avLst/>
                      </a:prstGeom>
                      <a:noFill/>
                      <a:ln>
                        <a:noFill/>
                      </a:ln>
                      <a:effectLst/>
                    </p:spPr>
                  </p:pic>
                </p:oleObj>
              </mc:Fallback>
            </mc:AlternateContent>
          </a:graphicData>
        </a:graphic>
      </p:graphicFrame>
      <p:graphicFrame>
        <p:nvGraphicFramePr>
          <p:cNvPr id="134156" name="Object 12"/>
          <p:cNvGraphicFramePr>
            <a:graphicFrameLocks noChangeAspect="1"/>
          </p:cNvGraphicFramePr>
          <p:nvPr>
            <p:extLst>
              <p:ext uri="{D42A27DB-BD31-4B8C-83A1-F6EECF244321}">
                <p14:modId xmlns:p14="http://schemas.microsoft.com/office/powerpoint/2010/main" val="282113650"/>
              </p:ext>
            </p:extLst>
          </p:nvPr>
        </p:nvGraphicFramePr>
        <p:xfrm>
          <a:off x="5232402" y="0"/>
          <a:ext cx="2846388" cy="3840163"/>
        </p:xfrm>
        <a:graphic>
          <a:graphicData uri="http://schemas.openxmlformats.org/presentationml/2006/ole">
            <mc:AlternateContent xmlns:mc="http://schemas.openxmlformats.org/markup-compatibility/2006">
              <mc:Choice xmlns:v="urn:schemas-microsoft-com:vml" Requires="v">
                <p:oleObj spid="_x0000_s35496" name="Visio" r:id="rId19" imgW="2278987" imgH="3044757" progId="Visio.Drawing.11">
                  <p:embed/>
                </p:oleObj>
              </mc:Choice>
              <mc:Fallback>
                <p:oleObj name="Visio" r:id="rId19" imgW="2278987" imgH="3044757" progId="Visio.Drawing.11">
                  <p:embed/>
                  <p:pic>
                    <p:nvPicPr>
                      <p:cNvPr id="134156" name="Object 12"/>
                      <p:cNvPicPr>
                        <a:picLocks noChangeAspect="1" noChangeArrowheads="1"/>
                      </p:cNvPicPr>
                      <p:nvPr/>
                    </p:nvPicPr>
                    <p:blipFill>
                      <a:blip r:embed="rId20"/>
                      <a:srcRect/>
                      <a:stretch>
                        <a:fillRect/>
                      </a:stretch>
                    </p:blipFill>
                    <p:spPr bwMode="auto">
                      <a:xfrm>
                        <a:off x="5232402" y="0"/>
                        <a:ext cx="2846388"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59006564">
            <a:hlinkClick r:id="" action="ppaction://media"/>
            <a:extLst>
              <a:ext uri="{FF2B5EF4-FFF2-40B4-BE49-F238E27FC236}">
                <a16:creationId xmlns:a16="http://schemas.microsoft.com/office/drawing/2014/main" id="{52B73979-C2D5-4D3D-8600-E2A789DE2EDE}"/>
              </a:ext>
            </a:extLst>
          </p:cNvPr>
          <p:cNvPicPr>
            <a:picLocks noChangeAspect="1"/>
          </p:cNvPicPr>
          <p:nvPr>
            <a:audioFile r:link="rId4"/>
            <p:extLst>
              <p:ext uri="{DAA4B4D4-6D71-4841-9C94-3DE7FCFB9230}">
                <p14:media xmlns:p14="http://schemas.microsoft.com/office/powerpoint/2010/main" r:embed="rId3"/>
              </p:ext>
            </p:extLst>
          </p:nvPr>
        </p:nvPicPr>
        <p:blipFill>
          <a:blip r:embed="rId21"/>
          <a:stretch>
            <a:fillRect/>
          </a:stretch>
        </p:blipFill>
        <p:spPr>
          <a:xfrm>
            <a:off x="8367714" y="2096910"/>
            <a:ext cx="487362" cy="487363"/>
          </a:xfrm>
          <a:prstGeom prst="rect">
            <a:avLst/>
          </a:prstGeom>
        </p:spPr>
      </p:pic>
      <p:sp>
        <p:nvSpPr>
          <p:cNvPr id="3" name="Footer Placeholder 2"/>
          <p:cNvSpPr>
            <a:spLocks noGrp="1"/>
          </p:cNvSpPr>
          <p:nvPr>
            <p:ph type="ftr" sz="quarter" idx="11"/>
          </p:nvPr>
        </p:nvSpPr>
        <p:spPr>
          <a:xfrm>
            <a:off x="-21432" y="6583155"/>
            <a:ext cx="5421313" cy="365125"/>
          </a:xfrm>
        </p:spPr>
        <p:txBody>
          <a:bodyPr/>
          <a:lstStyle/>
          <a:p>
            <a:pPr>
              <a:defRPr/>
            </a:pPr>
            <a:r>
              <a:rPr lang="en-GB" dirty="0" smtClean="0"/>
              <a:t>Official (Open), Non-sensitive</a:t>
            </a:r>
            <a:endParaRPr lang="en-GB" dirty="0"/>
          </a:p>
        </p:txBody>
      </p:sp>
      <p:pic>
        <p:nvPicPr>
          <p:cNvPr id="4" name="Picture 3"/>
          <p:cNvPicPr>
            <a:picLocks noChangeAspect="1"/>
          </p:cNvPicPr>
          <p:nvPr/>
        </p:nvPicPr>
        <p:blipFill>
          <a:blip r:embed="rId22"/>
          <a:stretch>
            <a:fillRect/>
          </a:stretch>
        </p:blipFill>
        <p:spPr>
          <a:xfrm>
            <a:off x="7657468" y="68143"/>
            <a:ext cx="1420491" cy="323116"/>
          </a:xfrm>
          <a:prstGeom prst="rect">
            <a:avLst/>
          </a:prstGeom>
        </p:spPr>
      </p:pic>
    </p:spTree>
    <p:custDataLst>
      <p:tags r:id="rId2"/>
    </p:custDataLst>
    <p:extLst>
      <p:ext uri="{BB962C8B-B14F-4D97-AF65-F5344CB8AC3E}">
        <p14:creationId xmlns:p14="http://schemas.microsoft.com/office/powerpoint/2010/main" val="3856337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134148"/>
                                        </p:tgtEl>
                                        <p:attrNameLst>
                                          <p:attrName>style.visibility</p:attrName>
                                        </p:attrNameLst>
                                      </p:cBhvr>
                                      <p:to>
                                        <p:strVal val="visible"/>
                                      </p:to>
                                    </p:set>
                                    <p:anim calcmode="lin" valueType="num">
                                      <p:cBhvr>
                                        <p:cTn id="7" dur="1000" fill="hold"/>
                                        <p:tgtEl>
                                          <p:spTgt spid="134148"/>
                                        </p:tgtEl>
                                        <p:attrNameLst>
                                          <p:attrName>ppt_x</p:attrName>
                                        </p:attrNameLst>
                                      </p:cBhvr>
                                      <p:tavLst>
                                        <p:tav tm="0">
                                          <p:val>
                                            <p:strVal val="#ppt_x-.2"/>
                                          </p:val>
                                        </p:tav>
                                        <p:tav tm="100000">
                                          <p:val>
                                            <p:strVal val="#ppt_x"/>
                                          </p:val>
                                        </p:tav>
                                      </p:tavLst>
                                    </p:anim>
                                    <p:anim calcmode="lin" valueType="num">
                                      <p:cBhvr>
                                        <p:cTn id="8" dur="1000" fill="hold"/>
                                        <p:tgtEl>
                                          <p:spTgt spid="134148"/>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4148"/>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134149"/>
                                        </p:tgtEl>
                                        <p:attrNameLst>
                                          <p:attrName>style.visibility</p:attrName>
                                        </p:attrNameLst>
                                      </p:cBhvr>
                                      <p:to>
                                        <p:strVal val="visible"/>
                                      </p:to>
                                    </p:set>
                                    <p:anim calcmode="lin" valueType="num">
                                      <p:cBhvr>
                                        <p:cTn id="13" dur="1000" fill="hold"/>
                                        <p:tgtEl>
                                          <p:spTgt spid="134149"/>
                                        </p:tgtEl>
                                        <p:attrNameLst>
                                          <p:attrName>ppt_x</p:attrName>
                                        </p:attrNameLst>
                                      </p:cBhvr>
                                      <p:tavLst>
                                        <p:tav tm="0">
                                          <p:val>
                                            <p:strVal val="#ppt_x-.2"/>
                                          </p:val>
                                        </p:tav>
                                        <p:tav tm="100000">
                                          <p:val>
                                            <p:strVal val="#ppt_x"/>
                                          </p:val>
                                        </p:tav>
                                      </p:tavLst>
                                    </p:anim>
                                    <p:anim calcmode="lin" valueType="num">
                                      <p:cBhvr>
                                        <p:cTn id="14" dur="1000" fill="hold"/>
                                        <p:tgtEl>
                                          <p:spTgt spid="134149"/>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3414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134152"/>
                                        </p:tgtEl>
                                        <p:attrNameLst>
                                          <p:attrName>style.visibility</p:attrName>
                                        </p:attrNameLst>
                                      </p:cBhvr>
                                      <p:to>
                                        <p:strVal val="visible"/>
                                      </p:to>
                                    </p:set>
                                    <p:animEffect transition="in" filter="checkerboard(across)">
                                      <p:cBhvr>
                                        <p:cTn id="20" dur="2000"/>
                                        <p:tgtEl>
                                          <p:spTgt spid="134152"/>
                                        </p:tgtEl>
                                      </p:cBhvr>
                                    </p:animEffect>
                                  </p:childTnLst>
                                </p:cTn>
                              </p:par>
                              <p:par>
                                <p:cTn id="21" presetID="9" presetClass="entr" presetSubtype="0" fill="hold" nodeType="withEffect">
                                  <p:stCondLst>
                                    <p:cond delay="0"/>
                                  </p:stCondLst>
                                  <p:childTnLst>
                                    <p:set>
                                      <p:cBhvr>
                                        <p:cTn id="22" dur="1" fill="hold">
                                          <p:stCondLst>
                                            <p:cond delay="0"/>
                                          </p:stCondLst>
                                        </p:cTn>
                                        <p:tgtEl>
                                          <p:spTgt spid="134153"/>
                                        </p:tgtEl>
                                        <p:attrNameLst>
                                          <p:attrName>style.visibility</p:attrName>
                                        </p:attrNameLst>
                                      </p:cBhvr>
                                      <p:to>
                                        <p:strVal val="visible"/>
                                      </p:to>
                                    </p:set>
                                    <p:animEffect transition="in" filter="dissolve">
                                      <p:cBhvr>
                                        <p:cTn id="23" dur="2000"/>
                                        <p:tgtEl>
                                          <p:spTgt spid="13415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xit" presetSubtype="4" fill="hold" nodeType="clickEffect">
                                  <p:stCondLst>
                                    <p:cond delay="0"/>
                                  </p:stCondLst>
                                  <p:childTnLst>
                                    <p:anim calcmode="lin" valueType="num">
                                      <p:cBhvr additive="base">
                                        <p:cTn id="27" dur="2000"/>
                                        <p:tgtEl>
                                          <p:spTgt spid="134153"/>
                                        </p:tgtEl>
                                        <p:attrNameLst>
                                          <p:attrName>ppt_x</p:attrName>
                                        </p:attrNameLst>
                                      </p:cBhvr>
                                      <p:tavLst>
                                        <p:tav tm="0">
                                          <p:val>
                                            <p:strVal val="ppt_x"/>
                                          </p:val>
                                        </p:tav>
                                        <p:tav tm="100000">
                                          <p:val>
                                            <p:strVal val="ppt_x"/>
                                          </p:val>
                                        </p:tav>
                                      </p:tavLst>
                                    </p:anim>
                                    <p:anim calcmode="lin" valueType="num">
                                      <p:cBhvr additive="base">
                                        <p:cTn id="28" dur="2000"/>
                                        <p:tgtEl>
                                          <p:spTgt spid="134153"/>
                                        </p:tgtEl>
                                        <p:attrNameLst>
                                          <p:attrName>ppt_y</p:attrName>
                                        </p:attrNameLst>
                                      </p:cBhvr>
                                      <p:tavLst>
                                        <p:tav tm="0">
                                          <p:val>
                                            <p:strVal val="ppt_y"/>
                                          </p:val>
                                        </p:tav>
                                        <p:tav tm="100000">
                                          <p:val>
                                            <p:strVal val="1+ppt_h/2"/>
                                          </p:val>
                                        </p:tav>
                                      </p:tavLst>
                                    </p:anim>
                                    <p:set>
                                      <p:cBhvr>
                                        <p:cTn id="29" dur="1" fill="hold">
                                          <p:stCondLst>
                                            <p:cond delay="1999"/>
                                          </p:stCondLst>
                                        </p:cTn>
                                        <p:tgtEl>
                                          <p:spTgt spid="134153"/>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nodeType="clickEffect">
                                  <p:stCondLst>
                                    <p:cond delay="0"/>
                                  </p:stCondLst>
                                  <p:childTnLst>
                                    <p:set>
                                      <p:cBhvr>
                                        <p:cTn id="33" dur="1" fill="hold">
                                          <p:stCondLst>
                                            <p:cond delay="0"/>
                                          </p:stCondLst>
                                        </p:cTn>
                                        <p:tgtEl>
                                          <p:spTgt spid="134154"/>
                                        </p:tgtEl>
                                        <p:attrNameLst>
                                          <p:attrName>style.visibility</p:attrName>
                                        </p:attrNameLst>
                                      </p:cBhvr>
                                      <p:to>
                                        <p:strVal val="visible"/>
                                      </p:to>
                                    </p:set>
                                    <p:animEffect transition="in" filter="checkerboard(across)">
                                      <p:cBhvr>
                                        <p:cTn id="34" dur="2000"/>
                                        <p:tgtEl>
                                          <p:spTgt spid="13415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34155"/>
                                        </p:tgtEl>
                                        <p:attrNameLst>
                                          <p:attrName>style.visibility</p:attrName>
                                        </p:attrNameLst>
                                      </p:cBhvr>
                                      <p:to>
                                        <p:strVal val="visible"/>
                                      </p:to>
                                    </p:set>
                                    <p:anim calcmode="lin" valueType="num">
                                      <p:cBhvr additive="base">
                                        <p:cTn id="39" dur="2000" fill="hold"/>
                                        <p:tgtEl>
                                          <p:spTgt spid="134155"/>
                                        </p:tgtEl>
                                        <p:attrNameLst>
                                          <p:attrName>ppt_x</p:attrName>
                                        </p:attrNameLst>
                                      </p:cBhvr>
                                      <p:tavLst>
                                        <p:tav tm="0">
                                          <p:val>
                                            <p:strVal val="#ppt_x"/>
                                          </p:val>
                                        </p:tav>
                                        <p:tav tm="100000">
                                          <p:val>
                                            <p:strVal val="#ppt_x"/>
                                          </p:val>
                                        </p:tav>
                                      </p:tavLst>
                                    </p:anim>
                                    <p:anim calcmode="lin" valueType="num">
                                      <p:cBhvr additive="base">
                                        <p:cTn id="40" dur="2000" fill="hold"/>
                                        <p:tgtEl>
                                          <p:spTgt spid="134155"/>
                                        </p:tgtEl>
                                        <p:attrNameLst>
                                          <p:attrName>ppt_y</p:attrName>
                                        </p:attrNameLst>
                                      </p:cBhvr>
                                      <p:tavLst>
                                        <p:tav tm="0">
                                          <p:val>
                                            <p:strVal val="1+#ppt_h/2"/>
                                          </p:val>
                                        </p:tav>
                                        <p:tav tm="100000">
                                          <p:val>
                                            <p:strVal val="#ppt_y"/>
                                          </p:val>
                                        </p:tav>
                                      </p:tavLst>
                                    </p:anim>
                                  </p:childTnLst>
                                </p:cTn>
                              </p:par>
                            </p:childTnLst>
                          </p:cTn>
                        </p:par>
                        <p:par>
                          <p:cTn id="41" fill="hold" nodeType="afterGroup">
                            <p:stCondLst>
                              <p:cond delay="2000"/>
                            </p:stCondLst>
                            <p:childTnLst>
                              <p:par>
                                <p:cTn id="42" presetID="2" presetClass="entr" presetSubtype="1" fill="hold" nodeType="afterEffect">
                                  <p:stCondLst>
                                    <p:cond delay="0"/>
                                  </p:stCondLst>
                                  <p:childTnLst>
                                    <p:set>
                                      <p:cBhvr>
                                        <p:cTn id="43" dur="1" fill="hold">
                                          <p:stCondLst>
                                            <p:cond delay="0"/>
                                          </p:stCondLst>
                                        </p:cTn>
                                        <p:tgtEl>
                                          <p:spTgt spid="134156"/>
                                        </p:tgtEl>
                                        <p:attrNameLst>
                                          <p:attrName>style.visibility</p:attrName>
                                        </p:attrNameLst>
                                      </p:cBhvr>
                                      <p:to>
                                        <p:strVal val="visible"/>
                                      </p:to>
                                    </p:set>
                                    <p:anim calcmode="lin" valueType="num">
                                      <p:cBhvr additive="base">
                                        <p:cTn id="44" dur="2000" fill="hold"/>
                                        <p:tgtEl>
                                          <p:spTgt spid="134156"/>
                                        </p:tgtEl>
                                        <p:attrNameLst>
                                          <p:attrName>ppt_x</p:attrName>
                                        </p:attrNameLst>
                                      </p:cBhvr>
                                      <p:tavLst>
                                        <p:tav tm="0">
                                          <p:val>
                                            <p:strVal val="#ppt_x"/>
                                          </p:val>
                                        </p:tav>
                                        <p:tav tm="100000">
                                          <p:val>
                                            <p:strVal val="#ppt_x"/>
                                          </p:val>
                                        </p:tav>
                                      </p:tavLst>
                                    </p:anim>
                                    <p:anim calcmode="lin" valueType="num">
                                      <p:cBhvr additive="base">
                                        <p:cTn id="45" dur="2000" fill="hold"/>
                                        <p:tgtEl>
                                          <p:spTgt spid="134156"/>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13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0"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Sampling frequency requirement</a:t>
            </a:r>
            <a:endParaRPr lang="en-GB" dirty="0">
              <a:latin typeface="Times New Roman" panose="02020603050405020304" pitchFamily="18" charset="0"/>
              <a:cs typeface="Times New Roman" panose="02020603050405020304" pitchFamily="18" charset="0"/>
            </a:endParaRPr>
          </a:p>
        </p:txBody>
      </p:sp>
      <p:sp>
        <p:nvSpPr>
          <p:cNvPr id="31748" name="Rectangle 3"/>
          <p:cNvSpPr>
            <a:spLocks noGrp="1" noChangeArrowheads="1"/>
          </p:cNvSpPr>
          <p:nvPr>
            <p:ph type="body" idx="1"/>
          </p:nvPr>
        </p:nvSpPr>
        <p:spPr>
          <a:xfrm>
            <a:off x="505324" y="1988840"/>
            <a:ext cx="8362950" cy="4997450"/>
          </a:xfrm>
        </p:spPr>
        <p:txBody>
          <a:bodyPr/>
          <a:lstStyle/>
          <a:p>
            <a:pPr eaLnBrk="1" hangingPunct="1"/>
            <a:r>
              <a:rPr lang="en-US" dirty="0">
                <a:solidFill>
                  <a:schemeClr val="accent1">
                    <a:lumMod val="75000"/>
                  </a:schemeClr>
                </a:solidFill>
                <a:latin typeface="Times New Roman" panose="02020603050405020304" pitchFamily="18" charset="0"/>
                <a:cs typeface="Times New Roman" panose="02020603050405020304" pitchFamily="18" charset="0"/>
              </a:rPr>
              <a:t>M</a:t>
            </a:r>
            <a:r>
              <a:rPr lang="en-GB" dirty="0" err="1">
                <a:solidFill>
                  <a:schemeClr val="accent1">
                    <a:lumMod val="75000"/>
                  </a:schemeClr>
                </a:solidFill>
                <a:latin typeface="Times New Roman" panose="02020603050405020304" pitchFamily="18" charset="0"/>
                <a:cs typeface="Times New Roman" panose="02020603050405020304" pitchFamily="18" charset="0"/>
              </a:rPr>
              <a:t>inimum</a:t>
            </a:r>
            <a:r>
              <a:rPr lang="en-GB" dirty="0">
                <a:solidFill>
                  <a:schemeClr val="accent1">
                    <a:lumMod val="75000"/>
                  </a:schemeClr>
                </a:solidFill>
                <a:latin typeface="Times New Roman" panose="02020603050405020304" pitchFamily="18" charset="0"/>
                <a:cs typeface="Times New Roman" panose="02020603050405020304" pitchFamily="18" charset="0"/>
              </a:rPr>
              <a:t> sampling frequency for a sine wave is twice its frequency. </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eaLnBrk="1" hangingPunct="1"/>
            <a:r>
              <a:rPr lang="en-GB" dirty="0">
                <a:solidFill>
                  <a:schemeClr val="accent4">
                    <a:lumMod val="75000"/>
                  </a:schemeClr>
                </a:solidFill>
                <a:latin typeface="Times New Roman" panose="02020603050405020304" pitchFamily="18" charset="0"/>
                <a:cs typeface="Times New Roman" panose="02020603050405020304" pitchFamily="18" charset="0"/>
              </a:rPr>
              <a:t>By Fourier analysis, any signal can be represented by a summation of sinusoidal components. </a:t>
            </a:r>
            <a:endParaRPr lang="en-US" dirty="0">
              <a:solidFill>
                <a:schemeClr val="accent4">
                  <a:lumMod val="75000"/>
                </a:schemeClr>
              </a:solidFill>
              <a:latin typeface="Times New Roman" panose="02020603050405020304" pitchFamily="18" charset="0"/>
              <a:cs typeface="Times New Roman" panose="02020603050405020304" pitchFamily="18" charset="0"/>
            </a:endParaRPr>
          </a:p>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Hence, </a:t>
            </a:r>
            <a:r>
              <a:rPr lang="en-US" dirty="0">
                <a:solidFill>
                  <a:schemeClr val="bg2">
                    <a:lumMod val="25000"/>
                  </a:schemeClr>
                </a:solidFill>
                <a:latin typeface="Times New Roman" panose="02020603050405020304" pitchFamily="18" charset="0"/>
                <a:cs typeface="Times New Roman" panose="02020603050405020304" pitchFamily="18" charset="0"/>
              </a:rPr>
              <a:t>in general, </a:t>
            </a:r>
            <a:r>
              <a:rPr lang="en-GB" dirty="0">
                <a:solidFill>
                  <a:schemeClr val="bg2">
                    <a:lumMod val="25000"/>
                  </a:schemeClr>
                </a:solidFill>
                <a:latin typeface="Times New Roman" panose="02020603050405020304" pitchFamily="18" charset="0"/>
                <a:cs typeface="Times New Roman" panose="02020603050405020304" pitchFamily="18" charset="0"/>
              </a:rPr>
              <a:t>the minimum sampling frequency for any signal is twice the highest frequency component </a:t>
            </a:r>
            <a:r>
              <a:rPr lang="en-US" dirty="0">
                <a:solidFill>
                  <a:schemeClr val="bg2">
                    <a:lumMod val="25000"/>
                  </a:schemeClr>
                </a:solidFill>
                <a:latin typeface="Times New Roman" panose="02020603050405020304" pitchFamily="18" charset="0"/>
                <a:cs typeface="Times New Roman" panose="02020603050405020304" pitchFamily="18" charset="0"/>
              </a:rPr>
              <a:t>in</a:t>
            </a:r>
            <a:r>
              <a:rPr lang="en-GB" dirty="0">
                <a:solidFill>
                  <a:schemeClr val="bg2">
                    <a:lumMod val="25000"/>
                  </a:schemeClr>
                </a:solidFill>
                <a:latin typeface="Times New Roman" panose="02020603050405020304" pitchFamily="18" charset="0"/>
                <a:cs typeface="Times New Roman" panose="02020603050405020304" pitchFamily="18" charset="0"/>
              </a:rPr>
              <a:t> that signal. </a:t>
            </a:r>
          </a:p>
        </p:txBody>
      </p:sp>
      <p:pic>
        <p:nvPicPr>
          <p:cNvPr id="2" name="59006576">
            <a:hlinkClick r:id="" action="ppaction://media"/>
            <a:extLst>
              <a:ext uri="{FF2B5EF4-FFF2-40B4-BE49-F238E27FC236}">
                <a16:creationId xmlns:a16="http://schemas.microsoft.com/office/drawing/2014/main" id="{45A06D2B-41AB-4EE6-977C-C5CCC395338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261100"/>
            <a:ext cx="487363"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422511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Sampling frequency requirement</a:t>
            </a:r>
            <a:endParaRPr lang="en-GB" dirty="0">
              <a:latin typeface="Times New Roman" panose="02020603050405020304" pitchFamily="18" charset="0"/>
              <a:cs typeface="Times New Roman" panose="02020603050405020304" pitchFamily="18" charset="0"/>
            </a:endParaRPr>
          </a:p>
        </p:txBody>
      </p:sp>
      <p:sp>
        <p:nvSpPr>
          <p:cNvPr id="32772" name="Rectangle 3"/>
          <p:cNvSpPr>
            <a:spLocks noGrp="1" noChangeArrowheads="1"/>
          </p:cNvSpPr>
          <p:nvPr>
            <p:ph type="body" idx="1"/>
          </p:nvPr>
        </p:nvSpPr>
        <p:spPr>
          <a:xfrm>
            <a:off x="395288" y="1600200"/>
            <a:ext cx="8291512" cy="4852988"/>
          </a:xfrm>
        </p:spPr>
        <p:txBody>
          <a:bodyPr/>
          <a:lstStyle/>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For some signals, their spectra extend to infinity. In such cases, sampling would not be possible. </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eaLnBrk="1" hangingPunct="1"/>
            <a:r>
              <a:rPr lang="en-GB" dirty="0">
                <a:solidFill>
                  <a:schemeClr val="accent4">
                    <a:lumMod val="75000"/>
                  </a:schemeClr>
                </a:solidFill>
                <a:latin typeface="Times New Roman" panose="02020603050405020304" pitchFamily="18" charset="0"/>
                <a:cs typeface="Times New Roman" panose="02020603050405020304" pitchFamily="18" charset="0"/>
              </a:rPr>
              <a:t>One solution for this, is to </a:t>
            </a:r>
            <a:r>
              <a:rPr lang="en-GB" b="1" dirty="0">
                <a:solidFill>
                  <a:schemeClr val="accent4">
                    <a:lumMod val="75000"/>
                  </a:schemeClr>
                </a:solidFill>
                <a:latin typeface="Times New Roman" panose="02020603050405020304" pitchFamily="18" charset="0"/>
                <a:cs typeface="Times New Roman" panose="02020603050405020304" pitchFamily="18" charset="0"/>
              </a:rPr>
              <a:t>bandlimit</a:t>
            </a:r>
            <a:r>
              <a:rPr lang="en-GB" dirty="0">
                <a:solidFill>
                  <a:schemeClr val="accent4">
                    <a:lumMod val="75000"/>
                  </a:schemeClr>
                </a:solidFill>
                <a:latin typeface="Times New Roman" panose="02020603050405020304" pitchFamily="18" charset="0"/>
                <a:cs typeface="Times New Roman" panose="02020603050405020304" pitchFamily="18" charset="0"/>
              </a:rPr>
              <a:t> the signal before sampling. Band limiting is done using an anti-aliasing filter (usually a LPF). </a:t>
            </a:r>
            <a:endParaRPr lang="en-US" dirty="0">
              <a:solidFill>
                <a:schemeClr val="accent4">
                  <a:lumMod val="75000"/>
                </a:schemeClr>
              </a:solidFill>
              <a:latin typeface="Times New Roman" panose="02020603050405020304" pitchFamily="18" charset="0"/>
              <a:cs typeface="Times New Roman" panose="02020603050405020304" pitchFamily="18" charset="0"/>
            </a:endParaRPr>
          </a:p>
          <a:p>
            <a:pPr eaLnBrk="1" hangingPunct="1"/>
            <a:r>
              <a:rPr lang="en-GB" dirty="0">
                <a:solidFill>
                  <a:schemeClr val="accent2">
                    <a:lumMod val="75000"/>
                  </a:schemeClr>
                </a:solidFill>
                <a:latin typeface="Times New Roman" panose="02020603050405020304" pitchFamily="18" charset="0"/>
                <a:cs typeface="Times New Roman" panose="02020603050405020304" pitchFamily="18" charset="0"/>
              </a:rPr>
              <a:t>The </a:t>
            </a:r>
            <a:r>
              <a:rPr lang="en-GB" dirty="0" err="1">
                <a:solidFill>
                  <a:schemeClr val="accent2">
                    <a:lumMod val="75000"/>
                  </a:schemeClr>
                </a:solidFill>
                <a:latin typeface="Times New Roman" panose="02020603050405020304" pitchFamily="18" charset="0"/>
                <a:cs typeface="Times New Roman" panose="02020603050405020304" pitchFamily="18" charset="0"/>
              </a:rPr>
              <a:t>cutoff</a:t>
            </a:r>
            <a:r>
              <a:rPr lang="en-GB" dirty="0">
                <a:solidFill>
                  <a:schemeClr val="accent2">
                    <a:lumMod val="75000"/>
                  </a:schemeClr>
                </a:solidFill>
                <a:latin typeface="Times New Roman" panose="02020603050405020304" pitchFamily="18" charset="0"/>
                <a:cs typeface="Times New Roman" panose="02020603050405020304" pitchFamily="18" charset="0"/>
              </a:rPr>
              <a:t> frequency of the anti-aliasing filter is f</a:t>
            </a:r>
            <a:r>
              <a:rPr lang="en-US" baseline="-25000" dirty="0">
                <a:solidFill>
                  <a:schemeClr val="accent2">
                    <a:lumMod val="75000"/>
                  </a:schemeClr>
                </a:solidFill>
                <a:latin typeface="Times New Roman" panose="02020603050405020304" pitchFamily="18" charset="0"/>
                <a:cs typeface="Times New Roman" panose="02020603050405020304" pitchFamily="18" charset="0"/>
              </a:rPr>
              <a:t>c</a:t>
            </a:r>
            <a:r>
              <a:rPr lang="en-GB" dirty="0">
                <a:solidFill>
                  <a:schemeClr val="accent2">
                    <a:lumMod val="75000"/>
                  </a:schemeClr>
                </a:solidFill>
                <a:latin typeface="Times New Roman" panose="02020603050405020304" pitchFamily="18" charset="0"/>
                <a:cs typeface="Times New Roman" panose="02020603050405020304" pitchFamily="18" charset="0"/>
              </a:rPr>
              <a:t> </a:t>
            </a:r>
            <a:r>
              <a:rPr lang="en-GB" dirty="0">
                <a:solidFill>
                  <a:schemeClr val="accent2">
                    <a:lumMod val="75000"/>
                  </a:schemeClr>
                </a:solidFill>
                <a:latin typeface="Times New Roman" panose="02020603050405020304" pitchFamily="18" charset="0"/>
                <a:cs typeface="Times New Roman" panose="02020603050405020304" pitchFamily="18" charset="0"/>
                <a:sym typeface="Symbol" pitchFamily="18" charset="2"/>
              </a:rPr>
              <a:t></a:t>
            </a:r>
            <a:r>
              <a:rPr lang="en-GB" dirty="0">
                <a:solidFill>
                  <a:schemeClr val="accent2">
                    <a:lumMod val="75000"/>
                  </a:schemeClr>
                </a:solidFill>
                <a:latin typeface="Times New Roman" panose="02020603050405020304" pitchFamily="18" charset="0"/>
                <a:cs typeface="Times New Roman" panose="02020603050405020304" pitchFamily="18" charset="0"/>
              </a:rPr>
              <a:t> 0.5 sampling frequency. </a:t>
            </a:r>
          </a:p>
        </p:txBody>
      </p:sp>
      <p:pic>
        <p:nvPicPr>
          <p:cNvPr id="2" name="59006587">
            <a:hlinkClick r:id="" action="ppaction://media"/>
            <a:extLst>
              <a:ext uri="{FF2B5EF4-FFF2-40B4-BE49-F238E27FC236}">
                <a16:creationId xmlns:a16="http://schemas.microsoft.com/office/drawing/2014/main" id="{8C855AB7-75F8-4404-AAFF-9328E7B9BBA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31213" y="6310313"/>
            <a:ext cx="487362"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90294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8"/>
          <p:cNvSpPr>
            <a:spLocks noChangeArrowheads="1"/>
          </p:cNvSpPr>
          <p:nvPr/>
        </p:nvSpPr>
        <p:spPr bwMode="auto">
          <a:xfrm>
            <a:off x="323850" y="1989138"/>
            <a:ext cx="8569325" cy="4176712"/>
          </a:xfrm>
          <a:prstGeom prst="rect">
            <a:avLst/>
          </a:prstGeom>
          <a:solidFill>
            <a:schemeClr val="accent3">
              <a:lumMod val="60000"/>
              <a:lumOff val="40000"/>
            </a:schemeClr>
          </a:solidFill>
          <a:ln w="9525">
            <a:solidFill>
              <a:schemeClr val="tx1"/>
            </a:solidFill>
            <a:miter lim="800000"/>
            <a:headEnd/>
            <a:tailEnd/>
          </a:ln>
        </p:spPr>
        <p:txBody>
          <a:bodyPr wrap="none" anchor="ctr"/>
          <a:lstStyle/>
          <a:p>
            <a:endParaRPr lang="en-US"/>
          </a:p>
        </p:txBody>
      </p:sp>
      <p:sp>
        <p:nvSpPr>
          <p:cNvPr id="13316" name="Rectangle 2"/>
          <p:cNvSpPr>
            <a:spLocks noGrp="1" noChangeArrowheads="1"/>
          </p:cNvSpPr>
          <p:nvPr>
            <p:ph type="title"/>
          </p:nvPr>
        </p:nvSpPr>
        <p:spPr>
          <a:xfrm>
            <a:off x="495300" y="124405"/>
            <a:ext cx="8153400" cy="990600"/>
          </a:xfrm>
        </p:spPr>
        <p:txBody>
          <a:bodyPr/>
          <a:lstStyle/>
          <a:p>
            <a:pPr eaLnBrk="1" hangingPunct="1"/>
            <a:r>
              <a:rPr lang="en-GB" sz="4000" dirty="0">
                <a:latin typeface="Times New Roman" panose="02020603050405020304" pitchFamily="18" charset="0"/>
                <a:cs typeface="Times New Roman" panose="02020603050405020304" pitchFamily="18" charset="0"/>
              </a:rPr>
              <a:t>Block diagram of a digital signal processing system</a:t>
            </a:r>
          </a:p>
        </p:txBody>
      </p:sp>
      <p:sp>
        <p:nvSpPr>
          <p:cNvPr id="13317" name="Text Box 3"/>
          <p:cNvSpPr txBox="1">
            <a:spLocks noChangeAspect="1" noChangeArrowheads="1"/>
          </p:cNvSpPr>
          <p:nvPr/>
        </p:nvSpPr>
        <p:spPr bwMode="auto">
          <a:xfrm>
            <a:off x="900113" y="2565400"/>
            <a:ext cx="873125" cy="750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sz="1400" b="1"/>
              <a:t>Anti-</a:t>
            </a:r>
          </a:p>
          <a:p>
            <a:pPr algn="ctr"/>
            <a:r>
              <a:rPr lang="en-US" sz="1400" b="1"/>
              <a:t>aliasing</a:t>
            </a:r>
          </a:p>
          <a:p>
            <a:pPr algn="ctr"/>
            <a:r>
              <a:rPr lang="en-US" sz="1400" b="1"/>
              <a:t>filter</a:t>
            </a:r>
          </a:p>
          <a:p>
            <a:pPr algn="ctr"/>
            <a:endParaRPr lang="en-US" sz="1400" b="1"/>
          </a:p>
        </p:txBody>
      </p:sp>
      <p:sp>
        <p:nvSpPr>
          <p:cNvPr id="13318" name="Text Box 4"/>
          <p:cNvSpPr txBox="1">
            <a:spLocks noChangeAspect="1" noChangeArrowheads="1"/>
          </p:cNvSpPr>
          <p:nvPr/>
        </p:nvSpPr>
        <p:spPr bwMode="auto">
          <a:xfrm>
            <a:off x="2124075" y="2565400"/>
            <a:ext cx="936625" cy="779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sz="1400" b="1"/>
          </a:p>
          <a:p>
            <a:pPr algn="ctr"/>
            <a:r>
              <a:rPr lang="en-US" sz="1400" b="1"/>
              <a:t>Sampler</a:t>
            </a:r>
          </a:p>
          <a:p>
            <a:pPr algn="ctr"/>
            <a:endParaRPr lang="en-US" sz="1400" b="1"/>
          </a:p>
        </p:txBody>
      </p:sp>
      <p:sp>
        <p:nvSpPr>
          <p:cNvPr id="13319" name="Text Box 5"/>
          <p:cNvSpPr txBox="1">
            <a:spLocks noChangeAspect="1" noChangeArrowheads="1"/>
          </p:cNvSpPr>
          <p:nvPr/>
        </p:nvSpPr>
        <p:spPr bwMode="auto">
          <a:xfrm>
            <a:off x="3348038" y="2597150"/>
            <a:ext cx="927100" cy="696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45720" rIns="45720"/>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sz="1400" b="1"/>
          </a:p>
          <a:p>
            <a:pPr algn="ctr"/>
            <a:r>
              <a:rPr lang="en-US" sz="1400" b="1"/>
              <a:t>Quantizer</a:t>
            </a:r>
          </a:p>
        </p:txBody>
      </p:sp>
      <p:sp>
        <p:nvSpPr>
          <p:cNvPr id="13320" name="Text Box 6"/>
          <p:cNvSpPr txBox="1">
            <a:spLocks noChangeAspect="1" noChangeArrowheads="1"/>
          </p:cNvSpPr>
          <p:nvPr/>
        </p:nvSpPr>
        <p:spPr bwMode="auto">
          <a:xfrm>
            <a:off x="4508500" y="2597150"/>
            <a:ext cx="579438" cy="696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sz="1400" b="1"/>
          </a:p>
          <a:p>
            <a:pPr algn="ctr"/>
            <a:r>
              <a:rPr lang="en-US" sz="1400" b="1"/>
              <a:t>DSP</a:t>
            </a:r>
          </a:p>
        </p:txBody>
      </p:sp>
      <p:sp>
        <p:nvSpPr>
          <p:cNvPr id="13321" name="Text Box 7"/>
          <p:cNvSpPr txBox="1">
            <a:spLocks noChangeAspect="1" noChangeArrowheads="1"/>
          </p:cNvSpPr>
          <p:nvPr/>
        </p:nvSpPr>
        <p:spPr bwMode="auto">
          <a:xfrm>
            <a:off x="5292725" y="2636838"/>
            <a:ext cx="1123950" cy="647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45720" rIns="45720"/>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sz="1400" b="1"/>
          </a:p>
          <a:p>
            <a:pPr algn="ctr"/>
            <a:r>
              <a:rPr lang="en-US" sz="1400" b="1"/>
              <a:t>Dequantizer</a:t>
            </a:r>
          </a:p>
        </p:txBody>
      </p:sp>
      <p:sp>
        <p:nvSpPr>
          <p:cNvPr id="13322" name="Text Box 8"/>
          <p:cNvSpPr txBox="1">
            <a:spLocks noChangeAspect="1" noChangeArrowheads="1"/>
          </p:cNvSpPr>
          <p:nvPr/>
        </p:nvSpPr>
        <p:spPr bwMode="auto">
          <a:xfrm>
            <a:off x="6659563" y="2636838"/>
            <a:ext cx="1511300" cy="720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sz="1400" b="1"/>
              <a:t>Reconstruction</a:t>
            </a:r>
          </a:p>
          <a:p>
            <a:pPr algn="ctr"/>
            <a:r>
              <a:rPr lang="en-US" sz="1400" b="1"/>
              <a:t>filter</a:t>
            </a:r>
          </a:p>
        </p:txBody>
      </p:sp>
      <p:sp>
        <p:nvSpPr>
          <p:cNvPr id="13323" name="Line 9"/>
          <p:cNvSpPr>
            <a:spLocks noChangeAspect="1" noChangeShapeType="1"/>
          </p:cNvSpPr>
          <p:nvPr/>
        </p:nvSpPr>
        <p:spPr bwMode="auto">
          <a:xfrm>
            <a:off x="611188" y="2924175"/>
            <a:ext cx="288925"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4" name="Line 10"/>
          <p:cNvSpPr>
            <a:spLocks noChangeAspect="1" noChangeShapeType="1"/>
          </p:cNvSpPr>
          <p:nvPr/>
        </p:nvSpPr>
        <p:spPr bwMode="auto">
          <a:xfrm>
            <a:off x="1763713" y="2997200"/>
            <a:ext cx="360362"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5" name="Line 11"/>
          <p:cNvSpPr>
            <a:spLocks noChangeAspect="1" noChangeShapeType="1"/>
          </p:cNvSpPr>
          <p:nvPr/>
        </p:nvSpPr>
        <p:spPr bwMode="auto">
          <a:xfrm>
            <a:off x="3059113" y="2997200"/>
            <a:ext cx="3048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6" name="Line 12"/>
          <p:cNvSpPr>
            <a:spLocks noChangeAspect="1" noChangeShapeType="1"/>
          </p:cNvSpPr>
          <p:nvPr/>
        </p:nvSpPr>
        <p:spPr bwMode="auto">
          <a:xfrm>
            <a:off x="4275138" y="2963863"/>
            <a:ext cx="233362"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7" name="Line 13"/>
          <p:cNvSpPr>
            <a:spLocks noChangeAspect="1" noChangeShapeType="1"/>
          </p:cNvSpPr>
          <p:nvPr/>
        </p:nvSpPr>
        <p:spPr bwMode="auto">
          <a:xfrm>
            <a:off x="5087938" y="2963863"/>
            <a:ext cx="231775"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8" name="Line 14"/>
          <p:cNvSpPr>
            <a:spLocks noChangeAspect="1" noChangeShapeType="1"/>
          </p:cNvSpPr>
          <p:nvPr/>
        </p:nvSpPr>
        <p:spPr bwMode="auto">
          <a:xfrm>
            <a:off x="6443663" y="2924175"/>
            <a:ext cx="230187"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9" name="Line 15"/>
          <p:cNvSpPr>
            <a:spLocks noChangeAspect="1" noChangeShapeType="1"/>
          </p:cNvSpPr>
          <p:nvPr/>
        </p:nvSpPr>
        <p:spPr bwMode="auto">
          <a:xfrm>
            <a:off x="8172450" y="2924175"/>
            <a:ext cx="693738"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30" name="AutoShape 23"/>
          <p:cNvSpPr>
            <a:spLocks noChangeAspect="1" noChangeArrowheads="1"/>
          </p:cNvSpPr>
          <p:nvPr/>
        </p:nvSpPr>
        <p:spPr bwMode="auto">
          <a:xfrm>
            <a:off x="6443663" y="2924175"/>
            <a:ext cx="115887" cy="579438"/>
          </a:xfrm>
          <a:prstGeom prst="upArrow">
            <a:avLst>
              <a:gd name="adj1" fmla="val 50000"/>
              <a:gd name="adj2" fmla="val 125001"/>
            </a:avLst>
          </a:prstGeom>
          <a:solidFill>
            <a:srgbClr val="FFFFFF"/>
          </a:solidFill>
          <a:ln w="9525">
            <a:solidFill>
              <a:srgbClr val="000000"/>
            </a:solidFill>
            <a:miter lim="800000"/>
            <a:headEnd/>
            <a:tailEnd/>
          </a:ln>
        </p:spPr>
        <p:txBody>
          <a:bodyPr/>
          <a:lstStyle/>
          <a:p>
            <a:endParaRPr lang="en-US"/>
          </a:p>
        </p:txBody>
      </p:sp>
      <p:sp>
        <p:nvSpPr>
          <p:cNvPr id="13331" name="AutoShape 24"/>
          <p:cNvSpPr>
            <a:spLocks noChangeAspect="1" noChangeArrowheads="1"/>
          </p:cNvSpPr>
          <p:nvPr/>
        </p:nvSpPr>
        <p:spPr bwMode="auto">
          <a:xfrm>
            <a:off x="5143500" y="3079750"/>
            <a:ext cx="117475" cy="579438"/>
          </a:xfrm>
          <a:prstGeom prst="upArrow">
            <a:avLst>
              <a:gd name="adj1" fmla="val 50000"/>
              <a:gd name="adj2" fmla="val 123311"/>
            </a:avLst>
          </a:prstGeom>
          <a:solidFill>
            <a:srgbClr val="FFFFFF"/>
          </a:solidFill>
          <a:ln w="9525">
            <a:solidFill>
              <a:srgbClr val="000000"/>
            </a:solidFill>
            <a:miter lim="800000"/>
            <a:headEnd/>
            <a:tailEnd/>
          </a:ln>
        </p:spPr>
        <p:txBody>
          <a:bodyPr/>
          <a:lstStyle/>
          <a:p>
            <a:endParaRPr lang="en-US"/>
          </a:p>
        </p:txBody>
      </p:sp>
      <p:sp>
        <p:nvSpPr>
          <p:cNvPr id="13332" name="AutoShape 25"/>
          <p:cNvSpPr>
            <a:spLocks noChangeAspect="1" noChangeArrowheads="1"/>
          </p:cNvSpPr>
          <p:nvPr/>
        </p:nvSpPr>
        <p:spPr bwMode="auto">
          <a:xfrm>
            <a:off x="4333875" y="3079750"/>
            <a:ext cx="115888" cy="579438"/>
          </a:xfrm>
          <a:prstGeom prst="upArrow">
            <a:avLst>
              <a:gd name="adj1" fmla="val 50000"/>
              <a:gd name="adj2" fmla="val 125000"/>
            </a:avLst>
          </a:prstGeom>
          <a:solidFill>
            <a:srgbClr val="FFFFFF"/>
          </a:solidFill>
          <a:ln w="9525">
            <a:solidFill>
              <a:srgbClr val="000000"/>
            </a:solidFill>
            <a:miter lim="800000"/>
            <a:headEnd/>
            <a:tailEnd/>
          </a:ln>
        </p:spPr>
        <p:txBody>
          <a:bodyPr/>
          <a:lstStyle/>
          <a:p>
            <a:endParaRPr lang="en-US"/>
          </a:p>
        </p:txBody>
      </p:sp>
      <p:sp>
        <p:nvSpPr>
          <p:cNvPr id="13333" name="AutoShape 26"/>
          <p:cNvSpPr>
            <a:spLocks noChangeAspect="1" noChangeArrowheads="1"/>
          </p:cNvSpPr>
          <p:nvPr/>
        </p:nvSpPr>
        <p:spPr bwMode="auto">
          <a:xfrm>
            <a:off x="3132138" y="2997200"/>
            <a:ext cx="115887" cy="579438"/>
          </a:xfrm>
          <a:prstGeom prst="upArrow">
            <a:avLst>
              <a:gd name="adj1" fmla="val 50000"/>
              <a:gd name="adj2" fmla="val 125001"/>
            </a:avLst>
          </a:prstGeom>
          <a:solidFill>
            <a:srgbClr val="FFFFFF"/>
          </a:solidFill>
          <a:ln w="9525">
            <a:solidFill>
              <a:srgbClr val="000000"/>
            </a:solidFill>
            <a:miter lim="800000"/>
            <a:headEnd/>
            <a:tailEnd/>
          </a:ln>
        </p:spPr>
        <p:txBody>
          <a:bodyPr/>
          <a:lstStyle/>
          <a:p>
            <a:endParaRPr lang="en-US"/>
          </a:p>
        </p:txBody>
      </p:sp>
      <p:sp>
        <p:nvSpPr>
          <p:cNvPr id="13334" name="AutoShape 27"/>
          <p:cNvSpPr>
            <a:spLocks noChangeAspect="1" noChangeArrowheads="1"/>
          </p:cNvSpPr>
          <p:nvPr/>
        </p:nvSpPr>
        <p:spPr bwMode="auto">
          <a:xfrm>
            <a:off x="684213" y="2997200"/>
            <a:ext cx="114300" cy="579438"/>
          </a:xfrm>
          <a:prstGeom prst="upArrow">
            <a:avLst>
              <a:gd name="adj1" fmla="val 50000"/>
              <a:gd name="adj2" fmla="val 126736"/>
            </a:avLst>
          </a:prstGeom>
          <a:solidFill>
            <a:srgbClr val="FFFFFF"/>
          </a:solidFill>
          <a:ln w="9525">
            <a:solidFill>
              <a:srgbClr val="000000"/>
            </a:solidFill>
            <a:miter lim="800000"/>
            <a:headEnd/>
            <a:tailEnd/>
          </a:ln>
        </p:spPr>
        <p:txBody>
          <a:bodyPr/>
          <a:lstStyle/>
          <a:p>
            <a:endParaRPr lang="en-US"/>
          </a:p>
        </p:txBody>
      </p:sp>
      <p:sp>
        <p:nvSpPr>
          <p:cNvPr id="13335" name="AutoShape 28"/>
          <p:cNvSpPr>
            <a:spLocks noChangeAspect="1" noChangeArrowheads="1"/>
          </p:cNvSpPr>
          <p:nvPr/>
        </p:nvSpPr>
        <p:spPr bwMode="auto">
          <a:xfrm>
            <a:off x="1835150" y="3068638"/>
            <a:ext cx="114300" cy="579437"/>
          </a:xfrm>
          <a:prstGeom prst="upArrow">
            <a:avLst>
              <a:gd name="adj1" fmla="val 50000"/>
              <a:gd name="adj2" fmla="val 126736"/>
            </a:avLst>
          </a:prstGeom>
          <a:solidFill>
            <a:srgbClr val="FFFFFF"/>
          </a:solidFill>
          <a:ln w="9525">
            <a:solidFill>
              <a:srgbClr val="000000"/>
            </a:solidFill>
            <a:miter lim="800000"/>
            <a:headEnd/>
            <a:tailEnd/>
          </a:ln>
        </p:spPr>
        <p:txBody>
          <a:bodyPr/>
          <a:lstStyle/>
          <a:p>
            <a:endParaRPr lang="en-US"/>
          </a:p>
        </p:txBody>
      </p:sp>
      <p:sp>
        <p:nvSpPr>
          <p:cNvPr id="13336" name="AutoShape 29"/>
          <p:cNvSpPr>
            <a:spLocks noChangeAspect="1" noChangeArrowheads="1"/>
          </p:cNvSpPr>
          <p:nvPr/>
        </p:nvSpPr>
        <p:spPr bwMode="auto">
          <a:xfrm>
            <a:off x="8388350" y="2997200"/>
            <a:ext cx="114300" cy="404813"/>
          </a:xfrm>
          <a:prstGeom prst="upArrow">
            <a:avLst>
              <a:gd name="adj1" fmla="val 50000"/>
              <a:gd name="adj2" fmla="val 88542"/>
            </a:avLst>
          </a:prstGeom>
          <a:solidFill>
            <a:srgbClr val="FFFFFF"/>
          </a:solidFill>
          <a:ln w="9525">
            <a:solidFill>
              <a:srgbClr val="000000"/>
            </a:solidFill>
            <a:miter lim="800000"/>
            <a:headEnd/>
            <a:tailEnd/>
          </a:ln>
        </p:spPr>
        <p:txBody>
          <a:bodyPr/>
          <a:lstStyle/>
          <a:p>
            <a:endParaRPr lang="en-US"/>
          </a:p>
        </p:txBody>
      </p:sp>
      <p:sp>
        <p:nvSpPr>
          <p:cNvPr id="13337" name="Text Box 31"/>
          <p:cNvSpPr txBox="1">
            <a:spLocks noChangeArrowheads="1"/>
          </p:cNvSpPr>
          <p:nvPr/>
        </p:nvSpPr>
        <p:spPr bwMode="auto">
          <a:xfrm>
            <a:off x="250825" y="2205038"/>
            <a:ext cx="8366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r>
              <a:rPr lang="en-GB" sz="1400" b="1"/>
              <a:t>Analog In</a:t>
            </a:r>
          </a:p>
        </p:txBody>
      </p:sp>
      <p:sp>
        <p:nvSpPr>
          <p:cNvPr id="13338" name="Text Box 32"/>
          <p:cNvSpPr txBox="1">
            <a:spLocks noChangeArrowheads="1"/>
          </p:cNvSpPr>
          <p:nvPr/>
        </p:nvSpPr>
        <p:spPr bwMode="auto">
          <a:xfrm>
            <a:off x="7885113" y="2276475"/>
            <a:ext cx="9128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r>
              <a:rPr lang="en-GB" sz="1400" b="1"/>
              <a:t>Analog Out</a:t>
            </a:r>
          </a:p>
        </p:txBody>
      </p:sp>
      <p:sp>
        <p:nvSpPr>
          <p:cNvPr id="13339" name="Text Box 33"/>
          <p:cNvSpPr txBox="1">
            <a:spLocks noChangeArrowheads="1"/>
          </p:cNvSpPr>
          <p:nvPr/>
        </p:nvSpPr>
        <p:spPr bwMode="auto">
          <a:xfrm>
            <a:off x="395288" y="4868863"/>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CONT-TIME</a:t>
            </a:r>
          </a:p>
          <a:p>
            <a:pPr eaLnBrk="1" hangingPunct="1"/>
            <a:r>
              <a:rPr lang="en-GB" sz="1600" b="1">
                <a:solidFill>
                  <a:srgbClr val="000000"/>
                </a:solidFill>
              </a:rPr>
              <a:t>CONT-AMP</a:t>
            </a:r>
          </a:p>
        </p:txBody>
      </p:sp>
      <p:sp>
        <p:nvSpPr>
          <p:cNvPr id="13340" name="Text Box 34"/>
          <p:cNvSpPr txBox="1">
            <a:spLocks noChangeArrowheads="1"/>
          </p:cNvSpPr>
          <p:nvPr/>
        </p:nvSpPr>
        <p:spPr bwMode="auto">
          <a:xfrm>
            <a:off x="1547813" y="4941888"/>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CONT-TIME</a:t>
            </a:r>
          </a:p>
          <a:p>
            <a:pPr eaLnBrk="1" hangingPunct="1"/>
            <a:r>
              <a:rPr lang="en-GB" sz="1600" b="1">
                <a:solidFill>
                  <a:srgbClr val="000000"/>
                </a:solidFill>
              </a:rPr>
              <a:t>CONT-AMP</a:t>
            </a:r>
          </a:p>
        </p:txBody>
      </p:sp>
      <p:sp>
        <p:nvSpPr>
          <p:cNvPr id="13341" name="Text Box 35"/>
          <p:cNvSpPr txBox="1">
            <a:spLocks noChangeArrowheads="1"/>
          </p:cNvSpPr>
          <p:nvPr/>
        </p:nvSpPr>
        <p:spPr bwMode="auto">
          <a:xfrm>
            <a:off x="3048000" y="4953000"/>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DISC-TIME</a:t>
            </a:r>
          </a:p>
          <a:p>
            <a:pPr eaLnBrk="1" hangingPunct="1"/>
            <a:r>
              <a:rPr lang="en-GB" sz="1600" b="1">
                <a:solidFill>
                  <a:srgbClr val="000000"/>
                </a:solidFill>
              </a:rPr>
              <a:t>CONT-AMP</a:t>
            </a:r>
          </a:p>
        </p:txBody>
      </p:sp>
      <p:sp>
        <p:nvSpPr>
          <p:cNvPr id="13342" name="Text Box 36"/>
          <p:cNvSpPr txBox="1">
            <a:spLocks noChangeArrowheads="1"/>
          </p:cNvSpPr>
          <p:nvPr/>
        </p:nvSpPr>
        <p:spPr bwMode="auto">
          <a:xfrm>
            <a:off x="4038600" y="4953000"/>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DISC-TIME</a:t>
            </a:r>
          </a:p>
          <a:p>
            <a:pPr eaLnBrk="1" hangingPunct="1"/>
            <a:r>
              <a:rPr lang="en-GB" sz="1600" b="1">
                <a:solidFill>
                  <a:srgbClr val="000000"/>
                </a:solidFill>
              </a:rPr>
              <a:t>DISC-AMP</a:t>
            </a:r>
          </a:p>
        </p:txBody>
      </p:sp>
      <p:sp>
        <p:nvSpPr>
          <p:cNvPr id="13343" name="Text Box 37"/>
          <p:cNvSpPr txBox="1">
            <a:spLocks noChangeArrowheads="1"/>
          </p:cNvSpPr>
          <p:nvPr/>
        </p:nvSpPr>
        <p:spPr bwMode="auto">
          <a:xfrm>
            <a:off x="4876800" y="4953000"/>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DISC-TIME</a:t>
            </a:r>
          </a:p>
          <a:p>
            <a:pPr eaLnBrk="1" hangingPunct="1"/>
            <a:r>
              <a:rPr lang="en-GB" sz="1600" b="1">
                <a:solidFill>
                  <a:srgbClr val="000000"/>
                </a:solidFill>
              </a:rPr>
              <a:t>DISC-AMP</a:t>
            </a:r>
          </a:p>
        </p:txBody>
      </p:sp>
      <p:sp>
        <p:nvSpPr>
          <p:cNvPr id="13344" name="Text Box 38"/>
          <p:cNvSpPr txBox="1">
            <a:spLocks noChangeArrowheads="1"/>
          </p:cNvSpPr>
          <p:nvPr/>
        </p:nvSpPr>
        <p:spPr bwMode="auto">
          <a:xfrm>
            <a:off x="6156325" y="4941888"/>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dirty="0">
                <a:solidFill>
                  <a:srgbClr val="000000"/>
                </a:solidFill>
              </a:rPr>
              <a:t>CONT-TIME</a:t>
            </a:r>
          </a:p>
          <a:p>
            <a:pPr eaLnBrk="1" hangingPunct="1"/>
            <a:r>
              <a:rPr lang="en-GB" sz="1600" b="1" dirty="0">
                <a:solidFill>
                  <a:srgbClr val="000000"/>
                </a:solidFill>
              </a:rPr>
              <a:t>DISC-AMP</a:t>
            </a:r>
          </a:p>
        </p:txBody>
      </p:sp>
      <p:sp>
        <p:nvSpPr>
          <p:cNvPr id="13345" name="Text Box 39"/>
          <p:cNvSpPr txBox="1">
            <a:spLocks noChangeArrowheads="1"/>
          </p:cNvSpPr>
          <p:nvPr/>
        </p:nvSpPr>
        <p:spPr bwMode="auto">
          <a:xfrm>
            <a:off x="7812088" y="4941888"/>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CONT-TIME</a:t>
            </a:r>
          </a:p>
          <a:p>
            <a:pPr eaLnBrk="1" hangingPunct="1"/>
            <a:r>
              <a:rPr lang="en-GB" sz="1600" b="1">
                <a:solidFill>
                  <a:srgbClr val="000000"/>
                </a:solidFill>
              </a:rPr>
              <a:t>CONT-AMP</a:t>
            </a:r>
          </a:p>
        </p:txBody>
      </p:sp>
      <p:sp>
        <p:nvSpPr>
          <p:cNvPr id="13346" name="AutoShape 40"/>
          <p:cNvSpPr>
            <a:spLocks noChangeArrowheads="1"/>
          </p:cNvSpPr>
          <p:nvPr/>
        </p:nvSpPr>
        <p:spPr bwMode="auto">
          <a:xfrm>
            <a:off x="684213" y="4437063"/>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47" name="AutoShape 41"/>
          <p:cNvSpPr>
            <a:spLocks noChangeArrowheads="1"/>
          </p:cNvSpPr>
          <p:nvPr/>
        </p:nvSpPr>
        <p:spPr bwMode="auto">
          <a:xfrm>
            <a:off x="1979613" y="4437063"/>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48" name="AutoShape 42"/>
          <p:cNvSpPr>
            <a:spLocks noChangeArrowheads="1"/>
          </p:cNvSpPr>
          <p:nvPr/>
        </p:nvSpPr>
        <p:spPr bwMode="auto">
          <a:xfrm>
            <a:off x="3203575" y="4508500"/>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49" name="AutoShape 43"/>
          <p:cNvSpPr>
            <a:spLocks noChangeArrowheads="1"/>
          </p:cNvSpPr>
          <p:nvPr/>
        </p:nvSpPr>
        <p:spPr bwMode="auto">
          <a:xfrm>
            <a:off x="4343400" y="4495800"/>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50" name="AutoShape 44"/>
          <p:cNvSpPr>
            <a:spLocks noChangeArrowheads="1"/>
          </p:cNvSpPr>
          <p:nvPr/>
        </p:nvSpPr>
        <p:spPr bwMode="auto">
          <a:xfrm>
            <a:off x="5181600" y="4495800"/>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51" name="AutoShape 45"/>
          <p:cNvSpPr>
            <a:spLocks noChangeArrowheads="1"/>
          </p:cNvSpPr>
          <p:nvPr/>
        </p:nvSpPr>
        <p:spPr bwMode="auto">
          <a:xfrm>
            <a:off x="6443663" y="4437063"/>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52" name="AutoShape 46"/>
          <p:cNvSpPr>
            <a:spLocks noChangeArrowheads="1"/>
          </p:cNvSpPr>
          <p:nvPr/>
        </p:nvSpPr>
        <p:spPr bwMode="auto">
          <a:xfrm>
            <a:off x="8172450" y="4365625"/>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pic>
        <p:nvPicPr>
          <p:cNvPr id="13353" name="Picture 47" descr="signal2"/>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644900"/>
            <a:ext cx="11049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4" name="Picture 48" descr="signal1"/>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3644900"/>
            <a:ext cx="11017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5" name="Picture 49" descr="signal4"/>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3644900"/>
            <a:ext cx="11049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6" name="Picture 50" descr="signal5"/>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940425" y="3573463"/>
            <a:ext cx="11049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7" name="Picture 51" descr="signal3"/>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667625" y="3500438"/>
            <a:ext cx="11049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8" name="Picture 56" descr="binary1"/>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114800" y="3733800"/>
            <a:ext cx="6080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9" name="Picture 57" descr="binary2"/>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3733800"/>
            <a:ext cx="6080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59006314">
            <a:hlinkClick r:id="" action="ppaction://media"/>
            <a:extLst>
              <a:ext uri="{FF2B5EF4-FFF2-40B4-BE49-F238E27FC236}">
                <a16:creationId xmlns:a16="http://schemas.microsoft.com/office/drawing/2014/main" id="{71440E0F-3ABE-4F40-865D-9670451482B2}"/>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413433" y="6264275"/>
            <a:ext cx="487363"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pic>
        <p:nvPicPr>
          <p:cNvPr id="4" name="Picture 3"/>
          <p:cNvPicPr>
            <a:picLocks noChangeAspect="1"/>
          </p:cNvPicPr>
          <p:nvPr/>
        </p:nvPicPr>
        <p:blipFill>
          <a:blip r:embed="rId14"/>
          <a:stretch>
            <a:fillRect/>
          </a:stretch>
        </p:blipFill>
        <p:spPr>
          <a:xfrm>
            <a:off x="7703187" y="106512"/>
            <a:ext cx="1420491" cy="323116"/>
          </a:xfrm>
          <a:prstGeom prst="rect">
            <a:avLst/>
          </a:prstGeom>
        </p:spPr>
      </p:pic>
    </p:spTree>
    <p:custDataLst>
      <p:tags r:id="rId1"/>
    </p:custDataLst>
    <p:extLst>
      <p:ext uri="{BB962C8B-B14F-4D97-AF65-F5344CB8AC3E}">
        <p14:creationId xmlns:p14="http://schemas.microsoft.com/office/powerpoint/2010/main" val="231385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Example 1</a:t>
            </a:r>
            <a:endParaRPr lang="en-GB" dirty="0">
              <a:latin typeface="Times New Roman" panose="02020603050405020304" pitchFamily="18" charset="0"/>
              <a:cs typeface="Times New Roman" panose="02020603050405020304" pitchFamily="18" charset="0"/>
            </a:endParaRPr>
          </a:p>
        </p:txBody>
      </p:sp>
      <p:sp>
        <p:nvSpPr>
          <p:cNvPr id="6149" name="Rectangle 3"/>
          <p:cNvSpPr>
            <a:spLocks noChangeArrowheads="1"/>
          </p:cNvSpPr>
          <p:nvPr/>
        </p:nvSpPr>
        <p:spPr bwMode="auto">
          <a:xfrm>
            <a:off x="1671638" y="1214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sp>
        <p:nvSpPr>
          <p:cNvPr id="6150" name="Text Box 4"/>
          <p:cNvSpPr txBox="1">
            <a:spLocks noChangeArrowheads="1"/>
          </p:cNvSpPr>
          <p:nvPr/>
        </p:nvSpPr>
        <p:spPr bwMode="auto">
          <a:xfrm>
            <a:off x="611188" y="1628800"/>
            <a:ext cx="7993062" cy="1384995"/>
          </a:xfrm>
          <a:prstGeom prst="rect">
            <a:avLst/>
          </a:prstGeom>
          <a:solidFill>
            <a:schemeClr val="bg1"/>
          </a:solid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sz="2800" dirty="0">
                <a:latin typeface="Times New Roman" panose="02020603050405020304" pitchFamily="18" charset="0"/>
                <a:cs typeface="Times New Roman" panose="02020603050405020304" pitchFamily="18" charset="0"/>
              </a:rPr>
              <a:t>A continuous time signal x(t) is sampled with 4kHz. If  x(t)=2Sin(1600</a:t>
            </a:r>
            <a:r>
              <a:rPr lang="el-GR" sz="2800" dirty="0">
                <a:latin typeface="Times New Roman" panose="02020603050405020304" pitchFamily="18" charset="0"/>
                <a:cs typeface="Times New Roman" panose="02020603050405020304" pitchFamily="18" charset="0"/>
              </a:rPr>
              <a:t>π</a:t>
            </a:r>
            <a:r>
              <a:rPr lang="en-GB" sz="2800" dirty="0">
                <a:latin typeface="Times New Roman" panose="02020603050405020304" pitchFamily="18" charset="0"/>
                <a:cs typeface="Times New Roman" panose="02020603050405020304" pitchFamily="18" charset="0"/>
              </a:rPr>
              <a:t>t)+4sin(800</a:t>
            </a:r>
            <a:r>
              <a:rPr lang="el-GR" sz="2800" dirty="0">
                <a:latin typeface="Times New Roman" panose="02020603050405020304" pitchFamily="18" charset="0"/>
                <a:cs typeface="Times New Roman" panose="02020603050405020304" pitchFamily="18" charset="0"/>
              </a:rPr>
              <a:t>π</a:t>
            </a:r>
            <a:r>
              <a:rPr lang="en-GB" sz="2800" dirty="0">
                <a:latin typeface="Times New Roman" panose="02020603050405020304" pitchFamily="18" charset="0"/>
                <a:cs typeface="Times New Roman" panose="02020603050405020304" pitchFamily="18" charset="0"/>
              </a:rPr>
              <a:t>t). Is there any aliasing distortion?</a:t>
            </a:r>
          </a:p>
        </p:txBody>
      </p:sp>
      <p:sp>
        <p:nvSpPr>
          <p:cNvPr id="6151" name="Rectangle 6"/>
          <p:cNvSpPr>
            <a:spLocks noChangeArrowheads="1"/>
          </p:cNvSpPr>
          <p:nvPr/>
        </p:nvSpPr>
        <p:spPr bwMode="auto">
          <a:xfrm>
            <a:off x="395288" y="2997200"/>
            <a:ext cx="8497887" cy="3384550"/>
          </a:xfrm>
          <a:prstGeom prst="rect">
            <a:avLst/>
          </a:prstGeom>
          <a:solidFill>
            <a:schemeClr val="bg1"/>
          </a:solidFill>
          <a:ln>
            <a:noFill/>
          </a:ln>
        </p:spPr>
        <p:txBody>
          <a:bodyPr wrap="none" anchor="ctr"/>
          <a:lstStyle/>
          <a:p>
            <a:endParaRPr lang="en-US"/>
          </a:p>
        </p:txBody>
      </p:sp>
      <p:graphicFrame>
        <p:nvGraphicFramePr>
          <p:cNvPr id="6146" name="Object 7"/>
          <p:cNvGraphicFramePr>
            <a:graphicFrameLocks noGrp="1" noChangeAspect="1"/>
          </p:cNvGraphicFramePr>
          <p:nvPr>
            <p:ph idx="1"/>
          </p:nvPr>
        </p:nvGraphicFramePr>
        <p:xfrm>
          <a:off x="755650" y="3141663"/>
          <a:ext cx="7408863" cy="2074862"/>
        </p:xfrm>
        <a:graphic>
          <a:graphicData uri="http://schemas.openxmlformats.org/presentationml/2006/ole">
            <mc:AlternateContent xmlns:mc="http://schemas.openxmlformats.org/markup-compatibility/2006">
              <mc:Choice xmlns:v="urn:schemas-microsoft-com:vml" Requires="v">
                <p:oleObj spid="_x0000_s35939" name="Visio" r:id="rId7" imgW="7408469" imgH="2074774" progId="Visio.Drawing.11">
                  <p:embed/>
                </p:oleObj>
              </mc:Choice>
              <mc:Fallback>
                <p:oleObj name="Visio" r:id="rId7" imgW="7408469" imgH="2074774" progId="Visio.Drawing.11">
                  <p:embed/>
                  <p:pic>
                    <p:nvPicPr>
                      <p:cNvPr id="6146"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3141663"/>
                        <a:ext cx="7408863" cy="207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25" name="Rectangle 9"/>
          <p:cNvSpPr>
            <a:spLocks noChangeArrowheads="1"/>
          </p:cNvSpPr>
          <p:nvPr/>
        </p:nvSpPr>
        <p:spPr bwMode="auto">
          <a:xfrm>
            <a:off x="5724525" y="3429000"/>
            <a:ext cx="2592388" cy="2087563"/>
          </a:xfrm>
          <a:prstGeom prst="rect">
            <a:avLst/>
          </a:prstGeom>
          <a:solidFill>
            <a:schemeClr val="bg1"/>
          </a:solidFill>
          <a:ln>
            <a:noFill/>
          </a:ln>
        </p:spPr>
        <p:txBody>
          <a:bodyPr wrap="none" anchor="ctr"/>
          <a:lstStyle/>
          <a:p>
            <a:endParaRPr lang="en-US"/>
          </a:p>
        </p:txBody>
      </p:sp>
      <p:sp>
        <p:nvSpPr>
          <p:cNvPr id="137226" name="Rectangle 10"/>
          <p:cNvSpPr>
            <a:spLocks noChangeArrowheads="1"/>
          </p:cNvSpPr>
          <p:nvPr/>
        </p:nvSpPr>
        <p:spPr bwMode="auto">
          <a:xfrm>
            <a:off x="395288" y="3644900"/>
            <a:ext cx="2447925" cy="2087563"/>
          </a:xfrm>
          <a:prstGeom prst="rect">
            <a:avLst/>
          </a:prstGeom>
          <a:solidFill>
            <a:schemeClr val="bg1"/>
          </a:solidFill>
          <a:ln>
            <a:noFill/>
          </a:ln>
        </p:spPr>
        <p:txBody>
          <a:bodyPr wrap="none" anchor="ctr"/>
          <a:lstStyle/>
          <a:p>
            <a:endParaRPr lang="en-US"/>
          </a:p>
        </p:txBody>
      </p:sp>
      <p:sp>
        <p:nvSpPr>
          <p:cNvPr id="137227" name="Text Box 11"/>
          <p:cNvSpPr txBox="1">
            <a:spLocks noChangeArrowheads="1"/>
          </p:cNvSpPr>
          <p:nvPr/>
        </p:nvSpPr>
        <p:spPr bwMode="auto">
          <a:xfrm>
            <a:off x="4427538" y="3068638"/>
            <a:ext cx="1944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sz="1600" dirty="0">
                <a:solidFill>
                  <a:srgbClr val="FF3300"/>
                </a:solidFill>
                <a:latin typeface="Times New Roman" panose="02020603050405020304" pitchFamily="18" charset="0"/>
                <a:cs typeface="Times New Roman" panose="02020603050405020304" pitchFamily="18" charset="0"/>
              </a:rPr>
              <a:t>Original Spectrum</a:t>
            </a:r>
          </a:p>
        </p:txBody>
      </p:sp>
      <p:sp>
        <p:nvSpPr>
          <p:cNvPr id="137228" name="Text Box 12"/>
          <p:cNvSpPr txBox="1">
            <a:spLocks noChangeArrowheads="1"/>
          </p:cNvSpPr>
          <p:nvPr/>
        </p:nvSpPr>
        <p:spPr bwMode="auto">
          <a:xfrm>
            <a:off x="3276600" y="5876925"/>
            <a:ext cx="4537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sz="1800" dirty="0">
                <a:latin typeface="Times New Roman" panose="02020603050405020304" pitchFamily="18" charset="0"/>
                <a:cs typeface="Times New Roman" panose="02020603050405020304" pitchFamily="18" charset="0"/>
              </a:rPr>
              <a:t>Replicas at 4kHz, 8kHz, 12kHz, 16kHz,….</a:t>
            </a:r>
          </a:p>
        </p:txBody>
      </p:sp>
      <p:sp>
        <p:nvSpPr>
          <p:cNvPr id="137229" name="Line 13"/>
          <p:cNvSpPr>
            <a:spLocks noChangeShapeType="1"/>
          </p:cNvSpPr>
          <p:nvPr/>
        </p:nvSpPr>
        <p:spPr bwMode="auto">
          <a:xfrm flipV="1">
            <a:off x="4644231" y="4791795"/>
            <a:ext cx="2160017" cy="103589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137230" name="Text Box 14"/>
          <p:cNvSpPr txBox="1">
            <a:spLocks noChangeArrowheads="1"/>
          </p:cNvSpPr>
          <p:nvPr/>
        </p:nvSpPr>
        <p:spPr bwMode="auto">
          <a:xfrm>
            <a:off x="971550" y="3141663"/>
            <a:ext cx="3097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GB" sz="2000" dirty="0">
                <a:solidFill>
                  <a:srgbClr val="FF3300"/>
                </a:solidFill>
                <a:latin typeface="Times New Roman" panose="02020603050405020304" pitchFamily="18" charset="0"/>
                <a:cs typeface="Times New Roman" panose="02020603050405020304" pitchFamily="18" charset="0"/>
              </a:rPr>
              <a:t>Discrete Spectrum</a:t>
            </a:r>
          </a:p>
        </p:txBody>
      </p:sp>
      <p:pic>
        <p:nvPicPr>
          <p:cNvPr id="2" name="59006612">
            <a:hlinkClick r:id="" action="ppaction://media"/>
            <a:extLst>
              <a:ext uri="{FF2B5EF4-FFF2-40B4-BE49-F238E27FC236}">
                <a16:creationId xmlns:a16="http://schemas.microsoft.com/office/drawing/2014/main" id="{05412521-4054-4CDD-9243-0EE3F3143BE6}"/>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94700" y="6188075"/>
            <a:ext cx="487363"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2"/>
    </p:custDataLst>
    <p:extLst>
      <p:ext uri="{BB962C8B-B14F-4D97-AF65-F5344CB8AC3E}">
        <p14:creationId xmlns:p14="http://schemas.microsoft.com/office/powerpoint/2010/main" val="17670319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7227"/>
                                        </p:tgtEl>
                                        <p:attrNameLst>
                                          <p:attrName>style.visibility</p:attrName>
                                        </p:attrNameLst>
                                      </p:cBhvr>
                                      <p:to>
                                        <p:strVal val="visible"/>
                                      </p:to>
                                    </p:set>
                                    <p:animEffect transition="in" filter="blinds(horizontal)">
                                      <p:cBhvr>
                                        <p:cTn id="7" dur="500"/>
                                        <p:tgtEl>
                                          <p:spTgt spid="1372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37225"/>
                                        </p:tgtEl>
                                      </p:cBhvr>
                                    </p:animEffect>
                                    <p:set>
                                      <p:cBhvr>
                                        <p:cTn id="12" dur="1" fill="hold">
                                          <p:stCondLst>
                                            <p:cond delay="499"/>
                                          </p:stCondLst>
                                        </p:cTn>
                                        <p:tgtEl>
                                          <p:spTgt spid="137225"/>
                                        </p:tgtEl>
                                        <p:attrNameLst>
                                          <p:attrName>style.visibility</p:attrName>
                                        </p:attrNameLst>
                                      </p:cBhvr>
                                      <p:to>
                                        <p:strVal val="hidden"/>
                                      </p:to>
                                    </p:set>
                                  </p:childTnLst>
                                </p:cTn>
                              </p:par>
                              <p:par>
                                <p:cTn id="13" presetID="22" presetClass="exit" presetSubtype="2" fill="hold" grpId="0" nodeType="withEffect">
                                  <p:stCondLst>
                                    <p:cond delay="0"/>
                                  </p:stCondLst>
                                  <p:childTnLst>
                                    <p:animEffect transition="out" filter="wipe(right)">
                                      <p:cBhvr>
                                        <p:cTn id="14" dur="500"/>
                                        <p:tgtEl>
                                          <p:spTgt spid="137226"/>
                                        </p:tgtEl>
                                      </p:cBhvr>
                                    </p:animEffect>
                                    <p:set>
                                      <p:cBhvr>
                                        <p:cTn id="15" dur="1" fill="hold">
                                          <p:stCondLst>
                                            <p:cond delay="499"/>
                                          </p:stCondLst>
                                        </p:cTn>
                                        <p:tgtEl>
                                          <p:spTgt spid="137226"/>
                                        </p:tgtEl>
                                        <p:attrNameLst>
                                          <p:attrName>style.visibility</p:attrName>
                                        </p:attrNameLst>
                                      </p:cBhvr>
                                      <p:to>
                                        <p:strVal val="hidden"/>
                                      </p:to>
                                    </p:set>
                                  </p:childTnLst>
                                </p:cTn>
                              </p:par>
                            </p:childTnLst>
                          </p:cTn>
                        </p:par>
                        <p:par>
                          <p:cTn id="16" fill="hold" nodeType="afterGroup">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137228"/>
                                        </p:tgtEl>
                                        <p:attrNameLst>
                                          <p:attrName>style.visibility</p:attrName>
                                        </p:attrNameLst>
                                      </p:cBhvr>
                                      <p:to>
                                        <p:strVal val="visible"/>
                                      </p:to>
                                    </p:set>
                                    <p:animEffect transition="in" filter="blinds(horizontal)">
                                      <p:cBhvr>
                                        <p:cTn id="19" dur="500"/>
                                        <p:tgtEl>
                                          <p:spTgt spid="13722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7229"/>
                                        </p:tgtEl>
                                        <p:attrNameLst>
                                          <p:attrName>style.visibility</p:attrName>
                                        </p:attrNameLst>
                                      </p:cBhvr>
                                      <p:to>
                                        <p:strVal val="visible"/>
                                      </p:to>
                                    </p:set>
                                    <p:animEffect transition="in" filter="wipe(down)">
                                      <p:cBhvr>
                                        <p:cTn id="22" dur="500"/>
                                        <p:tgtEl>
                                          <p:spTgt spid="137229"/>
                                        </p:tgtEl>
                                      </p:cBhvr>
                                    </p:animEffect>
                                  </p:childTnLst>
                                </p:cTn>
                              </p:par>
                            </p:childTnLst>
                          </p:cTn>
                        </p:par>
                        <p:par>
                          <p:cTn id="23" fill="hold" nodeType="afterGroup">
                            <p:stCondLst>
                              <p:cond delay="1000"/>
                            </p:stCondLst>
                            <p:childTnLst>
                              <p:par>
                                <p:cTn id="24" presetID="3" presetClass="exit" presetSubtype="10" fill="hold" grpId="1" nodeType="afterEffect">
                                  <p:stCondLst>
                                    <p:cond delay="0"/>
                                  </p:stCondLst>
                                  <p:childTnLst>
                                    <p:animEffect transition="out" filter="blinds(horizontal)">
                                      <p:cBhvr>
                                        <p:cTn id="25" dur="500"/>
                                        <p:tgtEl>
                                          <p:spTgt spid="137227"/>
                                        </p:tgtEl>
                                      </p:cBhvr>
                                    </p:animEffect>
                                    <p:set>
                                      <p:cBhvr>
                                        <p:cTn id="26" dur="1" fill="hold">
                                          <p:stCondLst>
                                            <p:cond delay="499"/>
                                          </p:stCondLst>
                                        </p:cTn>
                                        <p:tgtEl>
                                          <p:spTgt spid="137227"/>
                                        </p:tgtEl>
                                        <p:attrNameLst>
                                          <p:attrName>style.visibility</p:attrName>
                                        </p:attrNameLst>
                                      </p:cBhvr>
                                      <p:to>
                                        <p:strVal val="hidden"/>
                                      </p:to>
                                    </p:set>
                                  </p:childTnLst>
                                </p:cTn>
                              </p:par>
                            </p:childTnLst>
                          </p:cTn>
                        </p:par>
                        <p:par>
                          <p:cTn id="27" fill="hold" nodeType="afterGroup">
                            <p:stCondLst>
                              <p:cond delay="1500"/>
                            </p:stCondLst>
                            <p:childTnLst>
                              <p:par>
                                <p:cTn id="28" presetID="3" presetClass="entr" presetSubtype="10" fill="hold" grpId="0" nodeType="afterEffect">
                                  <p:stCondLst>
                                    <p:cond delay="0"/>
                                  </p:stCondLst>
                                  <p:childTnLst>
                                    <p:set>
                                      <p:cBhvr>
                                        <p:cTn id="29" dur="1" fill="hold">
                                          <p:stCondLst>
                                            <p:cond delay="0"/>
                                          </p:stCondLst>
                                        </p:cTn>
                                        <p:tgtEl>
                                          <p:spTgt spid="137230"/>
                                        </p:tgtEl>
                                        <p:attrNameLst>
                                          <p:attrName>style.visibility</p:attrName>
                                        </p:attrNameLst>
                                      </p:cBhvr>
                                      <p:to>
                                        <p:strVal val="visible"/>
                                      </p:to>
                                    </p:set>
                                    <p:animEffect transition="in" filter="blinds(horizontal)">
                                      <p:cBhvr>
                                        <p:cTn id="30" dur="500"/>
                                        <p:tgtEl>
                                          <p:spTgt spid="13723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83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2"/>
                </p:tgtEl>
              </p:cMediaNode>
            </p:audio>
          </p:childTnLst>
        </p:cTn>
      </p:par>
    </p:tnLst>
    <p:bldLst>
      <p:bldP spid="137225" grpId="0" animBg="1"/>
      <p:bldP spid="137226" grpId="0" animBg="1"/>
      <p:bldP spid="137227" grpId="0"/>
      <p:bldP spid="137227" grpId="1"/>
      <p:bldP spid="137228" grpId="0"/>
      <p:bldP spid="137229" grpId="0" animBg="1"/>
      <p:bldP spid="1372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dirty="0">
                <a:latin typeface="Times" panose="02020603050405020304" pitchFamily="18" charset="0"/>
                <a:cs typeface="Times" panose="02020603050405020304" pitchFamily="18" charset="0"/>
              </a:rPr>
              <a:t>Example 2</a:t>
            </a:r>
            <a:endParaRPr lang="en-GB" dirty="0">
              <a:latin typeface="Times" panose="02020603050405020304" pitchFamily="18" charset="0"/>
              <a:cs typeface="Times" panose="02020603050405020304" pitchFamily="18" charset="0"/>
            </a:endParaRPr>
          </a:p>
        </p:txBody>
      </p:sp>
      <p:sp>
        <p:nvSpPr>
          <p:cNvPr id="36868" name="Rectangle 5"/>
          <p:cNvSpPr>
            <a:spLocks noChangeArrowheads="1"/>
          </p:cNvSpPr>
          <p:nvPr/>
        </p:nvSpPr>
        <p:spPr bwMode="auto">
          <a:xfrm>
            <a:off x="1671638" y="1214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sp>
        <p:nvSpPr>
          <p:cNvPr id="36869" name="Rectangle 6"/>
          <p:cNvSpPr>
            <a:spLocks noChangeArrowheads="1"/>
          </p:cNvSpPr>
          <p:nvPr/>
        </p:nvSpPr>
        <p:spPr bwMode="auto">
          <a:xfrm>
            <a:off x="1692275" y="1989138"/>
            <a:ext cx="5800725" cy="4429125"/>
          </a:xfrm>
          <a:prstGeom prst="rect">
            <a:avLst/>
          </a:prstGeom>
          <a:solidFill>
            <a:srgbClr val="FFFFFF"/>
          </a:solidFill>
          <a:ln w="11113">
            <a:solidFill>
              <a:srgbClr val="FFFFFF"/>
            </a:solidFill>
            <a:miter lim="800000"/>
            <a:headEnd/>
            <a:tailEnd/>
          </a:ln>
        </p:spPr>
        <p:txBody>
          <a:bodyPr/>
          <a:lstStyle/>
          <a:p>
            <a:endParaRPr lang="en-US"/>
          </a:p>
        </p:txBody>
      </p:sp>
      <p:sp>
        <p:nvSpPr>
          <p:cNvPr id="36870" name="Rectangle 7"/>
          <p:cNvSpPr>
            <a:spLocks noChangeArrowheads="1"/>
          </p:cNvSpPr>
          <p:nvPr/>
        </p:nvSpPr>
        <p:spPr bwMode="auto">
          <a:xfrm>
            <a:off x="2424113" y="2532063"/>
            <a:ext cx="1889125" cy="1511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71" name="Rectangle 8"/>
          <p:cNvSpPr>
            <a:spLocks noChangeArrowheads="1"/>
          </p:cNvSpPr>
          <p:nvPr/>
        </p:nvSpPr>
        <p:spPr bwMode="auto">
          <a:xfrm>
            <a:off x="2424113" y="2532063"/>
            <a:ext cx="1889125" cy="1511300"/>
          </a:xfrm>
          <a:prstGeom prst="rect">
            <a:avLst/>
          </a:prstGeom>
          <a:noFill/>
          <a:ln w="1111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72" name="Line 9"/>
          <p:cNvSpPr>
            <a:spLocks noChangeShapeType="1"/>
          </p:cNvSpPr>
          <p:nvPr/>
        </p:nvSpPr>
        <p:spPr bwMode="auto">
          <a:xfrm>
            <a:off x="2424113" y="2532063"/>
            <a:ext cx="1889125"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73" name="Line 10"/>
          <p:cNvSpPr>
            <a:spLocks noChangeShapeType="1"/>
          </p:cNvSpPr>
          <p:nvPr/>
        </p:nvSpPr>
        <p:spPr bwMode="auto">
          <a:xfrm>
            <a:off x="2424113" y="4043363"/>
            <a:ext cx="1889125"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74" name="Line 11"/>
          <p:cNvSpPr>
            <a:spLocks noChangeShapeType="1"/>
          </p:cNvSpPr>
          <p:nvPr/>
        </p:nvSpPr>
        <p:spPr bwMode="auto">
          <a:xfrm flipV="1">
            <a:off x="4313238" y="2532063"/>
            <a:ext cx="1587" cy="1511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75" name="Line 12"/>
          <p:cNvSpPr>
            <a:spLocks noChangeShapeType="1"/>
          </p:cNvSpPr>
          <p:nvPr/>
        </p:nvSpPr>
        <p:spPr bwMode="auto">
          <a:xfrm flipV="1">
            <a:off x="2424113" y="2532063"/>
            <a:ext cx="1587" cy="1511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76" name="Line 13"/>
          <p:cNvSpPr>
            <a:spLocks noChangeShapeType="1"/>
          </p:cNvSpPr>
          <p:nvPr/>
        </p:nvSpPr>
        <p:spPr bwMode="auto">
          <a:xfrm>
            <a:off x="2424113" y="4043363"/>
            <a:ext cx="1889125"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77" name="Line 14"/>
          <p:cNvSpPr>
            <a:spLocks noChangeShapeType="1"/>
          </p:cNvSpPr>
          <p:nvPr/>
        </p:nvSpPr>
        <p:spPr bwMode="auto">
          <a:xfrm flipV="1">
            <a:off x="2424113" y="2532063"/>
            <a:ext cx="1587" cy="1511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78" name="Line 15"/>
          <p:cNvSpPr>
            <a:spLocks noChangeShapeType="1"/>
          </p:cNvSpPr>
          <p:nvPr/>
        </p:nvSpPr>
        <p:spPr bwMode="auto">
          <a:xfrm flipV="1">
            <a:off x="3368675" y="4021138"/>
            <a:ext cx="1588"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79" name="Line 16"/>
          <p:cNvSpPr>
            <a:spLocks noChangeShapeType="1"/>
          </p:cNvSpPr>
          <p:nvPr/>
        </p:nvSpPr>
        <p:spPr bwMode="auto">
          <a:xfrm>
            <a:off x="3368675" y="2532063"/>
            <a:ext cx="1588" cy="238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80" name="Rectangle 17"/>
          <p:cNvSpPr>
            <a:spLocks noChangeArrowheads="1"/>
          </p:cNvSpPr>
          <p:nvPr/>
        </p:nvSpPr>
        <p:spPr bwMode="auto">
          <a:xfrm>
            <a:off x="3335338" y="4089400"/>
            <a:ext cx="1428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0</a:t>
            </a:r>
            <a:endParaRPr lang="en-GB">
              <a:latin typeface="Times New Roman" pitchFamily="18" charset="0"/>
            </a:endParaRPr>
          </a:p>
        </p:txBody>
      </p:sp>
      <p:sp>
        <p:nvSpPr>
          <p:cNvPr id="36881" name="Line 18"/>
          <p:cNvSpPr>
            <a:spLocks noChangeShapeType="1"/>
          </p:cNvSpPr>
          <p:nvPr/>
        </p:nvSpPr>
        <p:spPr bwMode="auto">
          <a:xfrm>
            <a:off x="2424113" y="2532063"/>
            <a:ext cx="1889125"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82" name="Line 19"/>
          <p:cNvSpPr>
            <a:spLocks noChangeShapeType="1"/>
          </p:cNvSpPr>
          <p:nvPr/>
        </p:nvSpPr>
        <p:spPr bwMode="auto">
          <a:xfrm>
            <a:off x="2424113" y="4043363"/>
            <a:ext cx="1889125"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83" name="Line 20"/>
          <p:cNvSpPr>
            <a:spLocks noChangeShapeType="1"/>
          </p:cNvSpPr>
          <p:nvPr/>
        </p:nvSpPr>
        <p:spPr bwMode="auto">
          <a:xfrm flipV="1">
            <a:off x="4313238" y="2532063"/>
            <a:ext cx="1587" cy="1511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84" name="Line 21"/>
          <p:cNvSpPr>
            <a:spLocks noChangeShapeType="1"/>
          </p:cNvSpPr>
          <p:nvPr/>
        </p:nvSpPr>
        <p:spPr bwMode="auto">
          <a:xfrm flipV="1">
            <a:off x="2424113" y="2532063"/>
            <a:ext cx="1587" cy="1511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85" name="Freeform 22"/>
          <p:cNvSpPr>
            <a:spLocks/>
          </p:cNvSpPr>
          <p:nvPr/>
        </p:nvSpPr>
        <p:spPr bwMode="auto">
          <a:xfrm>
            <a:off x="2424113" y="2901950"/>
            <a:ext cx="1889125" cy="773113"/>
          </a:xfrm>
          <a:custGeom>
            <a:avLst/>
            <a:gdLst>
              <a:gd name="T0" fmla="*/ 20 w 1190"/>
              <a:gd name="T1" fmla="*/ 414 h 487"/>
              <a:gd name="T2" fmla="*/ 48 w 1190"/>
              <a:gd name="T3" fmla="*/ 429 h 487"/>
              <a:gd name="T4" fmla="*/ 76 w 1190"/>
              <a:gd name="T5" fmla="*/ 436 h 487"/>
              <a:gd name="T6" fmla="*/ 103 w 1190"/>
              <a:gd name="T7" fmla="*/ 436 h 487"/>
              <a:gd name="T8" fmla="*/ 131 w 1190"/>
              <a:gd name="T9" fmla="*/ 414 h 487"/>
              <a:gd name="T10" fmla="*/ 159 w 1190"/>
              <a:gd name="T11" fmla="*/ 392 h 487"/>
              <a:gd name="T12" fmla="*/ 186 w 1190"/>
              <a:gd name="T13" fmla="*/ 370 h 487"/>
              <a:gd name="T14" fmla="*/ 214 w 1190"/>
              <a:gd name="T15" fmla="*/ 356 h 487"/>
              <a:gd name="T16" fmla="*/ 242 w 1190"/>
              <a:gd name="T17" fmla="*/ 356 h 487"/>
              <a:gd name="T18" fmla="*/ 269 w 1190"/>
              <a:gd name="T19" fmla="*/ 370 h 487"/>
              <a:gd name="T20" fmla="*/ 297 w 1190"/>
              <a:gd name="T21" fmla="*/ 400 h 487"/>
              <a:gd name="T22" fmla="*/ 318 w 1190"/>
              <a:gd name="T23" fmla="*/ 429 h 487"/>
              <a:gd name="T24" fmla="*/ 339 w 1190"/>
              <a:gd name="T25" fmla="*/ 458 h 487"/>
              <a:gd name="T26" fmla="*/ 366 w 1190"/>
              <a:gd name="T27" fmla="*/ 487 h 487"/>
              <a:gd name="T28" fmla="*/ 394 w 1190"/>
              <a:gd name="T29" fmla="*/ 487 h 487"/>
              <a:gd name="T30" fmla="*/ 422 w 1190"/>
              <a:gd name="T31" fmla="*/ 458 h 487"/>
              <a:gd name="T32" fmla="*/ 436 w 1190"/>
              <a:gd name="T33" fmla="*/ 429 h 487"/>
              <a:gd name="T34" fmla="*/ 449 w 1190"/>
              <a:gd name="T35" fmla="*/ 400 h 487"/>
              <a:gd name="T36" fmla="*/ 456 w 1190"/>
              <a:gd name="T37" fmla="*/ 363 h 487"/>
              <a:gd name="T38" fmla="*/ 470 w 1190"/>
              <a:gd name="T39" fmla="*/ 327 h 487"/>
              <a:gd name="T40" fmla="*/ 484 w 1190"/>
              <a:gd name="T41" fmla="*/ 283 h 487"/>
              <a:gd name="T42" fmla="*/ 498 w 1190"/>
              <a:gd name="T43" fmla="*/ 240 h 487"/>
              <a:gd name="T44" fmla="*/ 505 w 1190"/>
              <a:gd name="T45" fmla="*/ 196 h 487"/>
              <a:gd name="T46" fmla="*/ 519 w 1190"/>
              <a:gd name="T47" fmla="*/ 153 h 487"/>
              <a:gd name="T48" fmla="*/ 532 w 1190"/>
              <a:gd name="T49" fmla="*/ 116 h 487"/>
              <a:gd name="T50" fmla="*/ 539 w 1190"/>
              <a:gd name="T51" fmla="*/ 80 h 487"/>
              <a:gd name="T52" fmla="*/ 553 w 1190"/>
              <a:gd name="T53" fmla="*/ 51 h 487"/>
              <a:gd name="T54" fmla="*/ 567 w 1190"/>
              <a:gd name="T55" fmla="*/ 22 h 487"/>
              <a:gd name="T56" fmla="*/ 595 w 1190"/>
              <a:gd name="T57" fmla="*/ 0 h 487"/>
              <a:gd name="T58" fmla="*/ 622 w 1190"/>
              <a:gd name="T59" fmla="*/ 22 h 487"/>
              <a:gd name="T60" fmla="*/ 636 w 1190"/>
              <a:gd name="T61" fmla="*/ 51 h 487"/>
              <a:gd name="T62" fmla="*/ 650 w 1190"/>
              <a:gd name="T63" fmla="*/ 80 h 487"/>
              <a:gd name="T64" fmla="*/ 657 w 1190"/>
              <a:gd name="T65" fmla="*/ 116 h 487"/>
              <a:gd name="T66" fmla="*/ 671 w 1190"/>
              <a:gd name="T67" fmla="*/ 153 h 487"/>
              <a:gd name="T68" fmla="*/ 685 w 1190"/>
              <a:gd name="T69" fmla="*/ 196 h 487"/>
              <a:gd name="T70" fmla="*/ 692 w 1190"/>
              <a:gd name="T71" fmla="*/ 240 h 487"/>
              <a:gd name="T72" fmla="*/ 705 w 1190"/>
              <a:gd name="T73" fmla="*/ 283 h 487"/>
              <a:gd name="T74" fmla="*/ 719 w 1190"/>
              <a:gd name="T75" fmla="*/ 327 h 487"/>
              <a:gd name="T76" fmla="*/ 733 w 1190"/>
              <a:gd name="T77" fmla="*/ 363 h 487"/>
              <a:gd name="T78" fmla="*/ 740 w 1190"/>
              <a:gd name="T79" fmla="*/ 400 h 487"/>
              <a:gd name="T80" fmla="*/ 754 w 1190"/>
              <a:gd name="T81" fmla="*/ 429 h 487"/>
              <a:gd name="T82" fmla="*/ 768 w 1190"/>
              <a:gd name="T83" fmla="*/ 458 h 487"/>
              <a:gd name="T84" fmla="*/ 795 w 1190"/>
              <a:gd name="T85" fmla="*/ 487 h 487"/>
              <a:gd name="T86" fmla="*/ 823 w 1190"/>
              <a:gd name="T87" fmla="*/ 479 h 487"/>
              <a:gd name="T88" fmla="*/ 851 w 1190"/>
              <a:gd name="T89" fmla="*/ 458 h 487"/>
              <a:gd name="T90" fmla="*/ 872 w 1190"/>
              <a:gd name="T91" fmla="*/ 429 h 487"/>
              <a:gd name="T92" fmla="*/ 899 w 1190"/>
              <a:gd name="T93" fmla="*/ 400 h 487"/>
              <a:gd name="T94" fmla="*/ 920 w 1190"/>
              <a:gd name="T95" fmla="*/ 370 h 487"/>
              <a:gd name="T96" fmla="*/ 948 w 1190"/>
              <a:gd name="T97" fmla="*/ 349 h 487"/>
              <a:gd name="T98" fmla="*/ 975 w 1190"/>
              <a:gd name="T99" fmla="*/ 356 h 487"/>
              <a:gd name="T100" fmla="*/ 1003 w 1190"/>
              <a:gd name="T101" fmla="*/ 370 h 487"/>
              <a:gd name="T102" fmla="*/ 1031 w 1190"/>
              <a:gd name="T103" fmla="*/ 392 h 487"/>
              <a:gd name="T104" fmla="*/ 1058 w 1190"/>
              <a:gd name="T105" fmla="*/ 421 h 487"/>
              <a:gd name="T106" fmla="*/ 1086 w 1190"/>
              <a:gd name="T107" fmla="*/ 436 h 487"/>
              <a:gd name="T108" fmla="*/ 1114 w 1190"/>
              <a:gd name="T109" fmla="*/ 436 h 487"/>
              <a:gd name="T110" fmla="*/ 1141 w 1190"/>
              <a:gd name="T111" fmla="*/ 429 h 487"/>
              <a:gd name="T112" fmla="*/ 1169 w 1190"/>
              <a:gd name="T113" fmla="*/ 414 h 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90"/>
              <a:gd name="T172" fmla="*/ 0 h 487"/>
              <a:gd name="T173" fmla="*/ 1190 w 1190"/>
              <a:gd name="T174" fmla="*/ 487 h 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90" h="487">
                <a:moveTo>
                  <a:pt x="0" y="400"/>
                </a:moveTo>
                <a:lnTo>
                  <a:pt x="7" y="407"/>
                </a:lnTo>
                <a:lnTo>
                  <a:pt x="13" y="414"/>
                </a:lnTo>
                <a:lnTo>
                  <a:pt x="20" y="414"/>
                </a:lnTo>
                <a:lnTo>
                  <a:pt x="27" y="421"/>
                </a:lnTo>
                <a:lnTo>
                  <a:pt x="34" y="429"/>
                </a:lnTo>
                <a:lnTo>
                  <a:pt x="41" y="429"/>
                </a:lnTo>
                <a:lnTo>
                  <a:pt x="48" y="429"/>
                </a:lnTo>
                <a:lnTo>
                  <a:pt x="55" y="436"/>
                </a:lnTo>
                <a:lnTo>
                  <a:pt x="62" y="436"/>
                </a:lnTo>
                <a:lnTo>
                  <a:pt x="69" y="436"/>
                </a:lnTo>
                <a:lnTo>
                  <a:pt x="76" y="436"/>
                </a:lnTo>
                <a:lnTo>
                  <a:pt x="83" y="436"/>
                </a:lnTo>
                <a:lnTo>
                  <a:pt x="90" y="436"/>
                </a:lnTo>
                <a:lnTo>
                  <a:pt x="96" y="436"/>
                </a:lnTo>
                <a:lnTo>
                  <a:pt x="103" y="436"/>
                </a:lnTo>
                <a:lnTo>
                  <a:pt x="110" y="429"/>
                </a:lnTo>
                <a:lnTo>
                  <a:pt x="117" y="421"/>
                </a:lnTo>
                <a:lnTo>
                  <a:pt x="124" y="421"/>
                </a:lnTo>
                <a:lnTo>
                  <a:pt x="131" y="414"/>
                </a:lnTo>
                <a:lnTo>
                  <a:pt x="138" y="407"/>
                </a:lnTo>
                <a:lnTo>
                  <a:pt x="145" y="407"/>
                </a:lnTo>
                <a:lnTo>
                  <a:pt x="152" y="400"/>
                </a:lnTo>
                <a:lnTo>
                  <a:pt x="159" y="392"/>
                </a:lnTo>
                <a:lnTo>
                  <a:pt x="166" y="385"/>
                </a:lnTo>
                <a:lnTo>
                  <a:pt x="173" y="378"/>
                </a:lnTo>
                <a:lnTo>
                  <a:pt x="180" y="370"/>
                </a:lnTo>
                <a:lnTo>
                  <a:pt x="186" y="370"/>
                </a:lnTo>
                <a:lnTo>
                  <a:pt x="193" y="363"/>
                </a:lnTo>
                <a:lnTo>
                  <a:pt x="200" y="356"/>
                </a:lnTo>
                <a:lnTo>
                  <a:pt x="207" y="356"/>
                </a:lnTo>
                <a:lnTo>
                  <a:pt x="214" y="356"/>
                </a:lnTo>
                <a:lnTo>
                  <a:pt x="221" y="349"/>
                </a:lnTo>
                <a:lnTo>
                  <a:pt x="228" y="349"/>
                </a:lnTo>
                <a:lnTo>
                  <a:pt x="235" y="349"/>
                </a:lnTo>
                <a:lnTo>
                  <a:pt x="242" y="356"/>
                </a:lnTo>
                <a:lnTo>
                  <a:pt x="249" y="356"/>
                </a:lnTo>
                <a:lnTo>
                  <a:pt x="256" y="363"/>
                </a:lnTo>
                <a:lnTo>
                  <a:pt x="263" y="363"/>
                </a:lnTo>
                <a:lnTo>
                  <a:pt x="269" y="370"/>
                </a:lnTo>
                <a:lnTo>
                  <a:pt x="276" y="378"/>
                </a:lnTo>
                <a:lnTo>
                  <a:pt x="283" y="385"/>
                </a:lnTo>
                <a:lnTo>
                  <a:pt x="290" y="392"/>
                </a:lnTo>
                <a:lnTo>
                  <a:pt x="297" y="400"/>
                </a:lnTo>
                <a:lnTo>
                  <a:pt x="304" y="407"/>
                </a:lnTo>
                <a:lnTo>
                  <a:pt x="311" y="414"/>
                </a:lnTo>
                <a:lnTo>
                  <a:pt x="311" y="421"/>
                </a:lnTo>
                <a:lnTo>
                  <a:pt x="318" y="429"/>
                </a:lnTo>
                <a:lnTo>
                  <a:pt x="325" y="436"/>
                </a:lnTo>
                <a:lnTo>
                  <a:pt x="332" y="443"/>
                </a:lnTo>
                <a:lnTo>
                  <a:pt x="332" y="450"/>
                </a:lnTo>
                <a:lnTo>
                  <a:pt x="339" y="458"/>
                </a:lnTo>
                <a:lnTo>
                  <a:pt x="346" y="465"/>
                </a:lnTo>
                <a:lnTo>
                  <a:pt x="353" y="472"/>
                </a:lnTo>
                <a:lnTo>
                  <a:pt x="359" y="479"/>
                </a:lnTo>
                <a:lnTo>
                  <a:pt x="366" y="487"/>
                </a:lnTo>
                <a:lnTo>
                  <a:pt x="373" y="487"/>
                </a:lnTo>
                <a:lnTo>
                  <a:pt x="380" y="487"/>
                </a:lnTo>
                <a:lnTo>
                  <a:pt x="387" y="487"/>
                </a:lnTo>
                <a:lnTo>
                  <a:pt x="394" y="487"/>
                </a:lnTo>
                <a:lnTo>
                  <a:pt x="401" y="479"/>
                </a:lnTo>
                <a:lnTo>
                  <a:pt x="408" y="472"/>
                </a:lnTo>
                <a:lnTo>
                  <a:pt x="415" y="465"/>
                </a:lnTo>
                <a:lnTo>
                  <a:pt x="422" y="458"/>
                </a:lnTo>
                <a:lnTo>
                  <a:pt x="422" y="450"/>
                </a:lnTo>
                <a:lnTo>
                  <a:pt x="429" y="443"/>
                </a:lnTo>
                <a:lnTo>
                  <a:pt x="436" y="436"/>
                </a:lnTo>
                <a:lnTo>
                  <a:pt x="436" y="429"/>
                </a:lnTo>
                <a:lnTo>
                  <a:pt x="436" y="421"/>
                </a:lnTo>
                <a:lnTo>
                  <a:pt x="443" y="414"/>
                </a:lnTo>
                <a:lnTo>
                  <a:pt x="443" y="407"/>
                </a:lnTo>
                <a:lnTo>
                  <a:pt x="449" y="400"/>
                </a:lnTo>
                <a:lnTo>
                  <a:pt x="449" y="392"/>
                </a:lnTo>
                <a:lnTo>
                  <a:pt x="456" y="378"/>
                </a:lnTo>
                <a:lnTo>
                  <a:pt x="456" y="370"/>
                </a:lnTo>
                <a:lnTo>
                  <a:pt x="456" y="363"/>
                </a:lnTo>
                <a:lnTo>
                  <a:pt x="463" y="356"/>
                </a:lnTo>
                <a:lnTo>
                  <a:pt x="463" y="341"/>
                </a:lnTo>
                <a:lnTo>
                  <a:pt x="470" y="334"/>
                </a:lnTo>
                <a:lnTo>
                  <a:pt x="470" y="327"/>
                </a:lnTo>
                <a:lnTo>
                  <a:pt x="477" y="312"/>
                </a:lnTo>
                <a:lnTo>
                  <a:pt x="477" y="305"/>
                </a:lnTo>
                <a:lnTo>
                  <a:pt x="477" y="291"/>
                </a:lnTo>
                <a:lnTo>
                  <a:pt x="484" y="283"/>
                </a:lnTo>
                <a:lnTo>
                  <a:pt x="484" y="269"/>
                </a:lnTo>
                <a:lnTo>
                  <a:pt x="491" y="262"/>
                </a:lnTo>
                <a:lnTo>
                  <a:pt x="491" y="247"/>
                </a:lnTo>
                <a:lnTo>
                  <a:pt x="498" y="240"/>
                </a:lnTo>
                <a:lnTo>
                  <a:pt x="498" y="225"/>
                </a:lnTo>
                <a:lnTo>
                  <a:pt x="498" y="218"/>
                </a:lnTo>
                <a:lnTo>
                  <a:pt x="505" y="203"/>
                </a:lnTo>
                <a:lnTo>
                  <a:pt x="505" y="196"/>
                </a:lnTo>
                <a:lnTo>
                  <a:pt x="512" y="182"/>
                </a:lnTo>
                <a:lnTo>
                  <a:pt x="512" y="174"/>
                </a:lnTo>
                <a:lnTo>
                  <a:pt x="519" y="167"/>
                </a:lnTo>
                <a:lnTo>
                  <a:pt x="519" y="153"/>
                </a:lnTo>
                <a:lnTo>
                  <a:pt x="519" y="145"/>
                </a:lnTo>
                <a:lnTo>
                  <a:pt x="526" y="131"/>
                </a:lnTo>
                <a:lnTo>
                  <a:pt x="526" y="123"/>
                </a:lnTo>
                <a:lnTo>
                  <a:pt x="532" y="116"/>
                </a:lnTo>
                <a:lnTo>
                  <a:pt x="532" y="102"/>
                </a:lnTo>
                <a:lnTo>
                  <a:pt x="539" y="94"/>
                </a:lnTo>
                <a:lnTo>
                  <a:pt x="539" y="87"/>
                </a:lnTo>
                <a:lnTo>
                  <a:pt x="539" y="80"/>
                </a:lnTo>
                <a:lnTo>
                  <a:pt x="546" y="73"/>
                </a:lnTo>
                <a:lnTo>
                  <a:pt x="546" y="65"/>
                </a:lnTo>
                <a:lnTo>
                  <a:pt x="553" y="58"/>
                </a:lnTo>
                <a:lnTo>
                  <a:pt x="553" y="51"/>
                </a:lnTo>
                <a:lnTo>
                  <a:pt x="560" y="44"/>
                </a:lnTo>
                <a:lnTo>
                  <a:pt x="560" y="36"/>
                </a:lnTo>
                <a:lnTo>
                  <a:pt x="567" y="29"/>
                </a:lnTo>
                <a:lnTo>
                  <a:pt x="567" y="22"/>
                </a:lnTo>
                <a:lnTo>
                  <a:pt x="574" y="14"/>
                </a:lnTo>
                <a:lnTo>
                  <a:pt x="581" y="7"/>
                </a:lnTo>
                <a:lnTo>
                  <a:pt x="588" y="7"/>
                </a:lnTo>
                <a:lnTo>
                  <a:pt x="595" y="0"/>
                </a:lnTo>
                <a:lnTo>
                  <a:pt x="602" y="7"/>
                </a:lnTo>
                <a:lnTo>
                  <a:pt x="609" y="14"/>
                </a:lnTo>
                <a:lnTo>
                  <a:pt x="616" y="14"/>
                </a:lnTo>
                <a:lnTo>
                  <a:pt x="622" y="22"/>
                </a:lnTo>
                <a:lnTo>
                  <a:pt x="629" y="29"/>
                </a:lnTo>
                <a:lnTo>
                  <a:pt x="629" y="36"/>
                </a:lnTo>
                <a:lnTo>
                  <a:pt x="629" y="44"/>
                </a:lnTo>
                <a:lnTo>
                  <a:pt x="636" y="51"/>
                </a:lnTo>
                <a:lnTo>
                  <a:pt x="636" y="58"/>
                </a:lnTo>
                <a:lnTo>
                  <a:pt x="643" y="65"/>
                </a:lnTo>
                <a:lnTo>
                  <a:pt x="643" y="73"/>
                </a:lnTo>
                <a:lnTo>
                  <a:pt x="650" y="80"/>
                </a:lnTo>
                <a:lnTo>
                  <a:pt x="650" y="87"/>
                </a:lnTo>
                <a:lnTo>
                  <a:pt x="650" y="94"/>
                </a:lnTo>
                <a:lnTo>
                  <a:pt x="657" y="102"/>
                </a:lnTo>
                <a:lnTo>
                  <a:pt x="657" y="116"/>
                </a:lnTo>
                <a:lnTo>
                  <a:pt x="664" y="123"/>
                </a:lnTo>
                <a:lnTo>
                  <a:pt x="664" y="131"/>
                </a:lnTo>
                <a:lnTo>
                  <a:pt x="671" y="145"/>
                </a:lnTo>
                <a:lnTo>
                  <a:pt x="671" y="153"/>
                </a:lnTo>
                <a:lnTo>
                  <a:pt x="671" y="167"/>
                </a:lnTo>
                <a:lnTo>
                  <a:pt x="678" y="174"/>
                </a:lnTo>
                <a:lnTo>
                  <a:pt x="678" y="182"/>
                </a:lnTo>
                <a:lnTo>
                  <a:pt x="685" y="196"/>
                </a:lnTo>
                <a:lnTo>
                  <a:pt x="685" y="203"/>
                </a:lnTo>
                <a:lnTo>
                  <a:pt x="692" y="218"/>
                </a:lnTo>
                <a:lnTo>
                  <a:pt x="692" y="225"/>
                </a:lnTo>
                <a:lnTo>
                  <a:pt x="692" y="240"/>
                </a:lnTo>
                <a:lnTo>
                  <a:pt x="699" y="247"/>
                </a:lnTo>
                <a:lnTo>
                  <a:pt x="699" y="262"/>
                </a:lnTo>
                <a:lnTo>
                  <a:pt x="705" y="269"/>
                </a:lnTo>
                <a:lnTo>
                  <a:pt x="705" y="283"/>
                </a:lnTo>
                <a:lnTo>
                  <a:pt x="712" y="291"/>
                </a:lnTo>
                <a:lnTo>
                  <a:pt x="712" y="305"/>
                </a:lnTo>
                <a:lnTo>
                  <a:pt x="712" y="312"/>
                </a:lnTo>
                <a:lnTo>
                  <a:pt x="719" y="327"/>
                </a:lnTo>
                <a:lnTo>
                  <a:pt x="719" y="334"/>
                </a:lnTo>
                <a:lnTo>
                  <a:pt x="726" y="341"/>
                </a:lnTo>
                <a:lnTo>
                  <a:pt x="726" y="356"/>
                </a:lnTo>
                <a:lnTo>
                  <a:pt x="733" y="363"/>
                </a:lnTo>
                <a:lnTo>
                  <a:pt x="733" y="370"/>
                </a:lnTo>
                <a:lnTo>
                  <a:pt x="733" y="378"/>
                </a:lnTo>
                <a:lnTo>
                  <a:pt x="740" y="392"/>
                </a:lnTo>
                <a:lnTo>
                  <a:pt x="740" y="400"/>
                </a:lnTo>
                <a:lnTo>
                  <a:pt x="747" y="407"/>
                </a:lnTo>
                <a:lnTo>
                  <a:pt x="747" y="414"/>
                </a:lnTo>
                <a:lnTo>
                  <a:pt x="754" y="421"/>
                </a:lnTo>
                <a:lnTo>
                  <a:pt x="754" y="429"/>
                </a:lnTo>
                <a:lnTo>
                  <a:pt x="754" y="436"/>
                </a:lnTo>
                <a:lnTo>
                  <a:pt x="761" y="443"/>
                </a:lnTo>
                <a:lnTo>
                  <a:pt x="768" y="450"/>
                </a:lnTo>
                <a:lnTo>
                  <a:pt x="768" y="458"/>
                </a:lnTo>
                <a:lnTo>
                  <a:pt x="775" y="465"/>
                </a:lnTo>
                <a:lnTo>
                  <a:pt x="782" y="472"/>
                </a:lnTo>
                <a:lnTo>
                  <a:pt x="789" y="479"/>
                </a:lnTo>
                <a:lnTo>
                  <a:pt x="795" y="487"/>
                </a:lnTo>
                <a:lnTo>
                  <a:pt x="802" y="487"/>
                </a:lnTo>
                <a:lnTo>
                  <a:pt x="809" y="487"/>
                </a:lnTo>
                <a:lnTo>
                  <a:pt x="816" y="487"/>
                </a:lnTo>
                <a:lnTo>
                  <a:pt x="823" y="479"/>
                </a:lnTo>
                <a:lnTo>
                  <a:pt x="830" y="479"/>
                </a:lnTo>
                <a:lnTo>
                  <a:pt x="837" y="472"/>
                </a:lnTo>
                <a:lnTo>
                  <a:pt x="844" y="465"/>
                </a:lnTo>
                <a:lnTo>
                  <a:pt x="851" y="458"/>
                </a:lnTo>
                <a:lnTo>
                  <a:pt x="858" y="450"/>
                </a:lnTo>
                <a:lnTo>
                  <a:pt x="865" y="443"/>
                </a:lnTo>
                <a:lnTo>
                  <a:pt x="872" y="436"/>
                </a:lnTo>
                <a:lnTo>
                  <a:pt x="872" y="429"/>
                </a:lnTo>
                <a:lnTo>
                  <a:pt x="878" y="421"/>
                </a:lnTo>
                <a:lnTo>
                  <a:pt x="885" y="414"/>
                </a:lnTo>
                <a:lnTo>
                  <a:pt x="892" y="407"/>
                </a:lnTo>
                <a:lnTo>
                  <a:pt x="899" y="400"/>
                </a:lnTo>
                <a:lnTo>
                  <a:pt x="899" y="392"/>
                </a:lnTo>
                <a:lnTo>
                  <a:pt x="906" y="385"/>
                </a:lnTo>
                <a:lnTo>
                  <a:pt x="913" y="378"/>
                </a:lnTo>
                <a:lnTo>
                  <a:pt x="920" y="370"/>
                </a:lnTo>
                <a:lnTo>
                  <a:pt x="927" y="363"/>
                </a:lnTo>
                <a:lnTo>
                  <a:pt x="934" y="356"/>
                </a:lnTo>
                <a:lnTo>
                  <a:pt x="941" y="356"/>
                </a:lnTo>
                <a:lnTo>
                  <a:pt x="948" y="349"/>
                </a:lnTo>
                <a:lnTo>
                  <a:pt x="955" y="349"/>
                </a:lnTo>
                <a:lnTo>
                  <a:pt x="962" y="349"/>
                </a:lnTo>
                <a:lnTo>
                  <a:pt x="968" y="349"/>
                </a:lnTo>
                <a:lnTo>
                  <a:pt x="975" y="356"/>
                </a:lnTo>
                <a:lnTo>
                  <a:pt x="982" y="356"/>
                </a:lnTo>
                <a:lnTo>
                  <a:pt x="989" y="363"/>
                </a:lnTo>
                <a:lnTo>
                  <a:pt x="996" y="363"/>
                </a:lnTo>
                <a:lnTo>
                  <a:pt x="1003" y="370"/>
                </a:lnTo>
                <a:lnTo>
                  <a:pt x="1010" y="378"/>
                </a:lnTo>
                <a:lnTo>
                  <a:pt x="1017" y="385"/>
                </a:lnTo>
                <a:lnTo>
                  <a:pt x="1024" y="385"/>
                </a:lnTo>
                <a:lnTo>
                  <a:pt x="1031" y="392"/>
                </a:lnTo>
                <a:lnTo>
                  <a:pt x="1038" y="400"/>
                </a:lnTo>
                <a:lnTo>
                  <a:pt x="1045" y="407"/>
                </a:lnTo>
                <a:lnTo>
                  <a:pt x="1052" y="414"/>
                </a:lnTo>
                <a:lnTo>
                  <a:pt x="1058" y="421"/>
                </a:lnTo>
                <a:lnTo>
                  <a:pt x="1065" y="421"/>
                </a:lnTo>
                <a:lnTo>
                  <a:pt x="1072" y="429"/>
                </a:lnTo>
                <a:lnTo>
                  <a:pt x="1079" y="429"/>
                </a:lnTo>
                <a:lnTo>
                  <a:pt x="1086" y="436"/>
                </a:lnTo>
                <a:lnTo>
                  <a:pt x="1093" y="436"/>
                </a:lnTo>
                <a:lnTo>
                  <a:pt x="1100" y="436"/>
                </a:lnTo>
                <a:lnTo>
                  <a:pt x="1107" y="436"/>
                </a:lnTo>
                <a:lnTo>
                  <a:pt x="1114" y="436"/>
                </a:lnTo>
                <a:lnTo>
                  <a:pt x="1121" y="436"/>
                </a:lnTo>
                <a:lnTo>
                  <a:pt x="1128" y="436"/>
                </a:lnTo>
                <a:lnTo>
                  <a:pt x="1135" y="436"/>
                </a:lnTo>
                <a:lnTo>
                  <a:pt x="1141" y="429"/>
                </a:lnTo>
                <a:lnTo>
                  <a:pt x="1148" y="429"/>
                </a:lnTo>
                <a:lnTo>
                  <a:pt x="1155" y="421"/>
                </a:lnTo>
                <a:lnTo>
                  <a:pt x="1162" y="421"/>
                </a:lnTo>
                <a:lnTo>
                  <a:pt x="1169" y="414"/>
                </a:lnTo>
                <a:lnTo>
                  <a:pt x="1176" y="407"/>
                </a:lnTo>
                <a:lnTo>
                  <a:pt x="1183" y="407"/>
                </a:lnTo>
                <a:lnTo>
                  <a:pt x="1190" y="40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86" name="Line 23"/>
          <p:cNvSpPr>
            <a:spLocks noChangeShapeType="1"/>
          </p:cNvSpPr>
          <p:nvPr/>
        </p:nvSpPr>
        <p:spPr bwMode="auto">
          <a:xfrm>
            <a:off x="2424113" y="3536950"/>
            <a:ext cx="188912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87" name="Rectangle 24"/>
          <p:cNvSpPr>
            <a:spLocks noChangeArrowheads="1"/>
          </p:cNvSpPr>
          <p:nvPr/>
        </p:nvSpPr>
        <p:spPr bwMode="auto">
          <a:xfrm>
            <a:off x="2928938" y="2266950"/>
            <a:ext cx="96678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Time Domain</a:t>
            </a:r>
            <a:endParaRPr lang="en-GB">
              <a:latin typeface="Times New Roman" pitchFamily="18" charset="0"/>
            </a:endParaRPr>
          </a:p>
        </p:txBody>
      </p:sp>
      <p:sp>
        <p:nvSpPr>
          <p:cNvPr id="36888" name="Rectangle 25"/>
          <p:cNvSpPr>
            <a:spLocks noChangeArrowheads="1"/>
          </p:cNvSpPr>
          <p:nvPr/>
        </p:nvSpPr>
        <p:spPr bwMode="auto">
          <a:xfrm>
            <a:off x="5027613" y="2532063"/>
            <a:ext cx="1878012" cy="1511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89" name="Rectangle 26"/>
          <p:cNvSpPr>
            <a:spLocks noChangeArrowheads="1"/>
          </p:cNvSpPr>
          <p:nvPr/>
        </p:nvSpPr>
        <p:spPr bwMode="auto">
          <a:xfrm>
            <a:off x="5027613" y="2532063"/>
            <a:ext cx="1878012" cy="1511300"/>
          </a:xfrm>
          <a:prstGeom prst="rect">
            <a:avLst/>
          </a:prstGeom>
          <a:noFill/>
          <a:ln w="1111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90" name="Line 27"/>
          <p:cNvSpPr>
            <a:spLocks noChangeShapeType="1"/>
          </p:cNvSpPr>
          <p:nvPr/>
        </p:nvSpPr>
        <p:spPr bwMode="auto">
          <a:xfrm>
            <a:off x="5027613" y="2532063"/>
            <a:ext cx="1878012"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91" name="Line 28"/>
          <p:cNvSpPr>
            <a:spLocks noChangeShapeType="1"/>
          </p:cNvSpPr>
          <p:nvPr/>
        </p:nvSpPr>
        <p:spPr bwMode="auto">
          <a:xfrm>
            <a:off x="5027613" y="4043363"/>
            <a:ext cx="1878012"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92" name="Line 29"/>
          <p:cNvSpPr>
            <a:spLocks noChangeShapeType="1"/>
          </p:cNvSpPr>
          <p:nvPr/>
        </p:nvSpPr>
        <p:spPr bwMode="auto">
          <a:xfrm flipV="1">
            <a:off x="6905625" y="2532063"/>
            <a:ext cx="1588" cy="1511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93" name="Line 30"/>
          <p:cNvSpPr>
            <a:spLocks noChangeShapeType="1"/>
          </p:cNvSpPr>
          <p:nvPr/>
        </p:nvSpPr>
        <p:spPr bwMode="auto">
          <a:xfrm flipV="1">
            <a:off x="5027613" y="2532063"/>
            <a:ext cx="1587" cy="1511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94" name="Line 31"/>
          <p:cNvSpPr>
            <a:spLocks noChangeShapeType="1"/>
          </p:cNvSpPr>
          <p:nvPr/>
        </p:nvSpPr>
        <p:spPr bwMode="auto">
          <a:xfrm>
            <a:off x="5027613" y="4043363"/>
            <a:ext cx="1878012"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95" name="Line 32"/>
          <p:cNvSpPr>
            <a:spLocks noChangeShapeType="1"/>
          </p:cNvSpPr>
          <p:nvPr/>
        </p:nvSpPr>
        <p:spPr bwMode="auto">
          <a:xfrm flipV="1">
            <a:off x="5027613" y="2532063"/>
            <a:ext cx="1587" cy="1511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96" name="Line 33"/>
          <p:cNvSpPr>
            <a:spLocks noChangeShapeType="1"/>
          </p:cNvSpPr>
          <p:nvPr/>
        </p:nvSpPr>
        <p:spPr bwMode="auto">
          <a:xfrm flipV="1">
            <a:off x="5730875" y="4021138"/>
            <a:ext cx="1588"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97" name="Line 34"/>
          <p:cNvSpPr>
            <a:spLocks noChangeShapeType="1"/>
          </p:cNvSpPr>
          <p:nvPr/>
        </p:nvSpPr>
        <p:spPr bwMode="auto">
          <a:xfrm>
            <a:off x="5730875" y="2532063"/>
            <a:ext cx="1588" cy="238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98" name="Line 35"/>
          <p:cNvSpPr>
            <a:spLocks noChangeShapeType="1"/>
          </p:cNvSpPr>
          <p:nvPr/>
        </p:nvSpPr>
        <p:spPr bwMode="auto">
          <a:xfrm flipV="1">
            <a:off x="5972175" y="4021138"/>
            <a:ext cx="1588"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899" name="Line 36"/>
          <p:cNvSpPr>
            <a:spLocks noChangeShapeType="1"/>
          </p:cNvSpPr>
          <p:nvPr/>
        </p:nvSpPr>
        <p:spPr bwMode="auto">
          <a:xfrm>
            <a:off x="5972175" y="2532063"/>
            <a:ext cx="1588" cy="238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00" name="Line 37"/>
          <p:cNvSpPr>
            <a:spLocks noChangeShapeType="1"/>
          </p:cNvSpPr>
          <p:nvPr/>
        </p:nvSpPr>
        <p:spPr bwMode="auto">
          <a:xfrm flipV="1">
            <a:off x="6202363" y="4021138"/>
            <a:ext cx="1587"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01" name="Line 38"/>
          <p:cNvSpPr>
            <a:spLocks noChangeShapeType="1"/>
          </p:cNvSpPr>
          <p:nvPr/>
        </p:nvSpPr>
        <p:spPr bwMode="auto">
          <a:xfrm>
            <a:off x="6202363" y="2532063"/>
            <a:ext cx="1587" cy="238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02" name="Line 39"/>
          <p:cNvSpPr>
            <a:spLocks noChangeShapeType="1"/>
          </p:cNvSpPr>
          <p:nvPr/>
        </p:nvSpPr>
        <p:spPr bwMode="auto">
          <a:xfrm>
            <a:off x="5027613" y="2532063"/>
            <a:ext cx="1878012"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03" name="Line 40"/>
          <p:cNvSpPr>
            <a:spLocks noChangeShapeType="1"/>
          </p:cNvSpPr>
          <p:nvPr/>
        </p:nvSpPr>
        <p:spPr bwMode="auto">
          <a:xfrm>
            <a:off x="5027613" y="4043363"/>
            <a:ext cx="1878012"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04" name="Line 41"/>
          <p:cNvSpPr>
            <a:spLocks noChangeShapeType="1"/>
          </p:cNvSpPr>
          <p:nvPr/>
        </p:nvSpPr>
        <p:spPr bwMode="auto">
          <a:xfrm flipV="1">
            <a:off x="6905625" y="2532063"/>
            <a:ext cx="1588" cy="1511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05" name="Line 42"/>
          <p:cNvSpPr>
            <a:spLocks noChangeShapeType="1"/>
          </p:cNvSpPr>
          <p:nvPr/>
        </p:nvSpPr>
        <p:spPr bwMode="auto">
          <a:xfrm flipV="1">
            <a:off x="5027613" y="2532063"/>
            <a:ext cx="1587" cy="15113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06" name="Freeform 43"/>
          <p:cNvSpPr>
            <a:spLocks/>
          </p:cNvSpPr>
          <p:nvPr/>
        </p:nvSpPr>
        <p:spPr bwMode="auto">
          <a:xfrm>
            <a:off x="5730875" y="3040063"/>
            <a:ext cx="471488" cy="1003300"/>
          </a:xfrm>
          <a:custGeom>
            <a:avLst/>
            <a:gdLst>
              <a:gd name="T0" fmla="*/ 0 w 297"/>
              <a:gd name="T1" fmla="*/ 632 h 632"/>
              <a:gd name="T2" fmla="*/ 152 w 297"/>
              <a:gd name="T3" fmla="*/ 0 h 632"/>
              <a:gd name="T4" fmla="*/ 297 w 297"/>
              <a:gd name="T5" fmla="*/ 632 h 632"/>
              <a:gd name="T6" fmla="*/ 0 60000 65536"/>
              <a:gd name="T7" fmla="*/ 0 60000 65536"/>
              <a:gd name="T8" fmla="*/ 0 60000 65536"/>
              <a:gd name="T9" fmla="*/ 0 w 297"/>
              <a:gd name="T10" fmla="*/ 0 h 632"/>
              <a:gd name="T11" fmla="*/ 297 w 297"/>
              <a:gd name="T12" fmla="*/ 632 h 632"/>
            </a:gdLst>
            <a:ahLst/>
            <a:cxnLst>
              <a:cxn ang="T6">
                <a:pos x="T0" y="T1"/>
              </a:cxn>
              <a:cxn ang="T7">
                <a:pos x="T2" y="T3"/>
              </a:cxn>
              <a:cxn ang="T8">
                <a:pos x="T4" y="T5"/>
              </a:cxn>
            </a:cxnLst>
            <a:rect l="T9" t="T10" r="T11" b="T12"/>
            <a:pathLst>
              <a:path w="297" h="632">
                <a:moveTo>
                  <a:pt x="0" y="632"/>
                </a:moveTo>
                <a:lnTo>
                  <a:pt x="152" y="0"/>
                </a:lnTo>
                <a:lnTo>
                  <a:pt x="297" y="632"/>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07" name="Rectangle 44"/>
          <p:cNvSpPr>
            <a:spLocks noChangeArrowheads="1"/>
          </p:cNvSpPr>
          <p:nvPr/>
        </p:nvSpPr>
        <p:spPr bwMode="auto">
          <a:xfrm>
            <a:off x="5619750" y="4067175"/>
            <a:ext cx="1762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-f</a:t>
            </a:r>
            <a:endParaRPr lang="en-GB">
              <a:latin typeface="Times New Roman" pitchFamily="18" charset="0"/>
            </a:endParaRPr>
          </a:p>
        </p:txBody>
      </p:sp>
      <p:sp>
        <p:nvSpPr>
          <p:cNvPr id="36908" name="Rectangle 45"/>
          <p:cNvSpPr>
            <a:spLocks noChangeArrowheads="1"/>
          </p:cNvSpPr>
          <p:nvPr/>
        </p:nvSpPr>
        <p:spPr bwMode="auto">
          <a:xfrm>
            <a:off x="5730875" y="4159250"/>
            <a:ext cx="153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m</a:t>
            </a:r>
            <a:endParaRPr lang="en-GB">
              <a:latin typeface="Times New Roman" pitchFamily="18" charset="0"/>
            </a:endParaRPr>
          </a:p>
        </p:txBody>
      </p:sp>
      <p:sp>
        <p:nvSpPr>
          <p:cNvPr id="36909" name="Rectangle 46"/>
          <p:cNvSpPr>
            <a:spLocks noChangeArrowheads="1"/>
          </p:cNvSpPr>
          <p:nvPr/>
        </p:nvSpPr>
        <p:spPr bwMode="auto">
          <a:xfrm>
            <a:off x="5927725" y="4102100"/>
            <a:ext cx="1428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0</a:t>
            </a:r>
            <a:endParaRPr lang="en-GB">
              <a:latin typeface="Times New Roman" pitchFamily="18" charset="0"/>
            </a:endParaRPr>
          </a:p>
        </p:txBody>
      </p:sp>
      <p:sp>
        <p:nvSpPr>
          <p:cNvPr id="36910" name="Rectangle 47"/>
          <p:cNvSpPr>
            <a:spLocks noChangeArrowheads="1"/>
          </p:cNvSpPr>
          <p:nvPr/>
        </p:nvSpPr>
        <p:spPr bwMode="auto">
          <a:xfrm>
            <a:off x="6126163" y="4067175"/>
            <a:ext cx="1206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f</a:t>
            </a:r>
            <a:endParaRPr lang="en-GB">
              <a:latin typeface="Times New Roman" pitchFamily="18" charset="0"/>
            </a:endParaRPr>
          </a:p>
        </p:txBody>
      </p:sp>
      <p:sp>
        <p:nvSpPr>
          <p:cNvPr id="36911" name="Rectangle 48"/>
          <p:cNvSpPr>
            <a:spLocks noChangeArrowheads="1"/>
          </p:cNvSpPr>
          <p:nvPr/>
        </p:nvSpPr>
        <p:spPr bwMode="auto">
          <a:xfrm>
            <a:off x="6180138" y="4159250"/>
            <a:ext cx="153987"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m</a:t>
            </a:r>
            <a:endParaRPr lang="en-GB">
              <a:latin typeface="Times New Roman" pitchFamily="18" charset="0"/>
            </a:endParaRPr>
          </a:p>
        </p:txBody>
      </p:sp>
      <p:sp>
        <p:nvSpPr>
          <p:cNvPr id="36912" name="Rectangle 49"/>
          <p:cNvSpPr>
            <a:spLocks noChangeArrowheads="1"/>
          </p:cNvSpPr>
          <p:nvPr/>
        </p:nvSpPr>
        <p:spPr bwMode="auto">
          <a:xfrm>
            <a:off x="5345113" y="2266950"/>
            <a:ext cx="13509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 Frequency Domain</a:t>
            </a:r>
            <a:endParaRPr lang="en-GB">
              <a:latin typeface="Times New Roman" pitchFamily="18" charset="0"/>
            </a:endParaRPr>
          </a:p>
        </p:txBody>
      </p:sp>
      <p:sp>
        <p:nvSpPr>
          <p:cNvPr id="36913" name="Rectangle 50"/>
          <p:cNvSpPr>
            <a:spLocks noChangeArrowheads="1"/>
          </p:cNvSpPr>
          <p:nvPr/>
        </p:nvSpPr>
        <p:spPr bwMode="auto">
          <a:xfrm>
            <a:off x="2424113" y="4621213"/>
            <a:ext cx="1889125" cy="1509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14" name="Rectangle 51"/>
          <p:cNvSpPr>
            <a:spLocks noChangeArrowheads="1"/>
          </p:cNvSpPr>
          <p:nvPr/>
        </p:nvSpPr>
        <p:spPr bwMode="auto">
          <a:xfrm>
            <a:off x="2424113" y="4621213"/>
            <a:ext cx="1889125" cy="1509712"/>
          </a:xfrm>
          <a:prstGeom prst="rect">
            <a:avLst/>
          </a:prstGeom>
          <a:noFill/>
          <a:ln w="1111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15" name="Line 52"/>
          <p:cNvSpPr>
            <a:spLocks noChangeShapeType="1"/>
          </p:cNvSpPr>
          <p:nvPr/>
        </p:nvSpPr>
        <p:spPr bwMode="auto">
          <a:xfrm>
            <a:off x="2424113" y="4621213"/>
            <a:ext cx="1889125"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16" name="Line 53"/>
          <p:cNvSpPr>
            <a:spLocks noChangeShapeType="1"/>
          </p:cNvSpPr>
          <p:nvPr/>
        </p:nvSpPr>
        <p:spPr bwMode="auto">
          <a:xfrm>
            <a:off x="2424113" y="6130925"/>
            <a:ext cx="188912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17" name="Line 54"/>
          <p:cNvSpPr>
            <a:spLocks noChangeShapeType="1"/>
          </p:cNvSpPr>
          <p:nvPr/>
        </p:nvSpPr>
        <p:spPr bwMode="auto">
          <a:xfrm flipV="1">
            <a:off x="4313238" y="4621213"/>
            <a:ext cx="1587" cy="15097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18" name="Line 55"/>
          <p:cNvSpPr>
            <a:spLocks noChangeShapeType="1"/>
          </p:cNvSpPr>
          <p:nvPr/>
        </p:nvSpPr>
        <p:spPr bwMode="auto">
          <a:xfrm flipV="1">
            <a:off x="2424113" y="4621213"/>
            <a:ext cx="1587" cy="15097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19" name="Line 56"/>
          <p:cNvSpPr>
            <a:spLocks noChangeShapeType="1"/>
          </p:cNvSpPr>
          <p:nvPr/>
        </p:nvSpPr>
        <p:spPr bwMode="auto">
          <a:xfrm>
            <a:off x="2424113" y="6130925"/>
            <a:ext cx="188912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20" name="Line 57"/>
          <p:cNvSpPr>
            <a:spLocks noChangeShapeType="1"/>
          </p:cNvSpPr>
          <p:nvPr/>
        </p:nvSpPr>
        <p:spPr bwMode="auto">
          <a:xfrm flipV="1">
            <a:off x="2424113" y="4621213"/>
            <a:ext cx="1587" cy="15097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21" name="Line 58"/>
          <p:cNvSpPr>
            <a:spLocks noChangeShapeType="1"/>
          </p:cNvSpPr>
          <p:nvPr/>
        </p:nvSpPr>
        <p:spPr bwMode="auto">
          <a:xfrm flipV="1">
            <a:off x="3368675" y="6108700"/>
            <a:ext cx="1588"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22" name="Line 59"/>
          <p:cNvSpPr>
            <a:spLocks noChangeShapeType="1"/>
          </p:cNvSpPr>
          <p:nvPr/>
        </p:nvSpPr>
        <p:spPr bwMode="auto">
          <a:xfrm>
            <a:off x="3368675" y="4621213"/>
            <a:ext cx="1588"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23" name="Rectangle 60"/>
          <p:cNvSpPr>
            <a:spLocks noChangeArrowheads="1"/>
          </p:cNvSpPr>
          <p:nvPr/>
        </p:nvSpPr>
        <p:spPr bwMode="auto">
          <a:xfrm>
            <a:off x="3335338" y="6176963"/>
            <a:ext cx="1428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0</a:t>
            </a:r>
            <a:endParaRPr lang="en-GB">
              <a:latin typeface="Times New Roman" pitchFamily="18" charset="0"/>
            </a:endParaRPr>
          </a:p>
        </p:txBody>
      </p:sp>
      <p:sp>
        <p:nvSpPr>
          <p:cNvPr id="36924" name="Line 61"/>
          <p:cNvSpPr>
            <a:spLocks noChangeShapeType="1"/>
          </p:cNvSpPr>
          <p:nvPr/>
        </p:nvSpPr>
        <p:spPr bwMode="auto">
          <a:xfrm>
            <a:off x="2424113" y="4621213"/>
            <a:ext cx="1889125"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25" name="Line 62"/>
          <p:cNvSpPr>
            <a:spLocks noChangeShapeType="1"/>
          </p:cNvSpPr>
          <p:nvPr/>
        </p:nvSpPr>
        <p:spPr bwMode="auto">
          <a:xfrm>
            <a:off x="2424113" y="6130925"/>
            <a:ext cx="188912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26" name="Line 63"/>
          <p:cNvSpPr>
            <a:spLocks noChangeShapeType="1"/>
          </p:cNvSpPr>
          <p:nvPr/>
        </p:nvSpPr>
        <p:spPr bwMode="auto">
          <a:xfrm flipV="1">
            <a:off x="4313238" y="4621213"/>
            <a:ext cx="1587" cy="15097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27" name="Line 64"/>
          <p:cNvSpPr>
            <a:spLocks noChangeShapeType="1"/>
          </p:cNvSpPr>
          <p:nvPr/>
        </p:nvSpPr>
        <p:spPr bwMode="auto">
          <a:xfrm flipV="1">
            <a:off x="2424113" y="4621213"/>
            <a:ext cx="1587" cy="15097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28" name="Freeform 65"/>
          <p:cNvSpPr>
            <a:spLocks/>
          </p:cNvSpPr>
          <p:nvPr/>
        </p:nvSpPr>
        <p:spPr bwMode="auto">
          <a:xfrm>
            <a:off x="2424113" y="4989513"/>
            <a:ext cx="1889125" cy="773112"/>
          </a:xfrm>
          <a:custGeom>
            <a:avLst/>
            <a:gdLst>
              <a:gd name="T0" fmla="*/ 20 w 1190"/>
              <a:gd name="T1" fmla="*/ 414 h 487"/>
              <a:gd name="T2" fmla="*/ 48 w 1190"/>
              <a:gd name="T3" fmla="*/ 429 h 487"/>
              <a:gd name="T4" fmla="*/ 76 w 1190"/>
              <a:gd name="T5" fmla="*/ 436 h 487"/>
              <a:gd name="T6" fmla="*/ 103 w 1190"/>
              <a:gd name="T7" fmla="*/ 436 h 487"/>
              <a:gd name="T8" fmla="*/ 131 w 1190"/>
              <a:gd name="T9" fmla="*/ 414 h 487"/>
              <a:gd name="T10" fmla="*/ 159 w 1190"/>
              <a:gd name="T11" fmla="*/ 392 h 487"/>
              <a:gd name="T12" fmla="*/ 186 w 1190"/>
              <a:gd name="T13" fmla="*/ 371 h 487"/>
              <a:gd name="T14" fmla="*/ 214 w 1190"/>
              <a:gd name="T15" fmla="*/ 356 h 487"/>
              <a:gd name="T16" fmla="*/ 242 w 1190"/>
              <a:gd name="T17" fmla="*/ 356 h 487"/>
              <a:gd name="T18" fmla="*/ 269 w 1190"/>
              <a:gd name="T19" fmla="*/ 371 h 487"/>
              <a:gd name="T20" fmla="*/ 297 w 1190"/>
              <a:gd name="T21" fmla="*/ 400 h 487"/>
              <a:gd name="T22" fmla="*/ 318 w 1190"/>
              <a:gd name="T23" fmla="*/ 429 h 487"/>
              <a:gd name="T24" fmla="*/ 339 w 1190"/>
              <a:gd name="T25" fmla="*/ 458 h 487"/>
              <a:gd name="T26" fmla="*/ 366 w 1190"/>
              <a:gd name="T27" fmla="*/ 487 h 487"/>
              <a:gd name="T28" fmla="*/ 394 w 1190"/>
              <a:gd name="T29" fmla="*/ 487 h 487"/>
              <a:gd name="T30" fmla="*/ 422 w 1190"/>
              <a:gd name="T31" fmla="*/ 458 h 487"/>
              <a:gd name="T32" fmla="*/ 436 w 1190"/>
              <a:gd name="T33" fmla="*/ 429 h 487"/>
              <a:gd name="T34" fmla="*/ 449 w 1190"/>
              <a:gd name="T35" fmla="*/ 400 h 487"/>
              <a:gd name="T36" fmla="*/ 456 w 1190"/>
              <a:gd name="T37" fmla="*/ 363 h 487"/>
              <a:gd name="T38" fmla="*/ 470 w 1190"/>
              <a:gd name="T39" fmla="*/ 327 h 487"/>
              <a:gd name="T40" fmla="*/ 484 w 1190"/>
              <a:gd name="T41" fmla="*/ 283 h 487"/>
              <a:gd name="T42" fmla="*/ 498 w 1190"/>
              <a:gd name="T43" fmla="*/ 240 h 487"/>
              <a:gd name="T44" fmla="*/ 505 w 1190"/>
              <a:gd name="T45" fmla="*/ 196 h 487"/>
              <a:gd name="T46" fmla="*/ 519 w 1190"/>
              <a:gd name="T47" fmla="*/ 153 h 487"/>
              <a:gd name="T48" fmla="*/ 532 w 1190"/>
              <a:gd name="T49" fmla="*/ 116 h 487"/>
              <a:gd name="T50" fmla="*/ 539 w 1190"/>
              <a:gd name="T51" fmla="*/ 80 h 487"/>
              <a:gd name="T52" fmla="*/ 553 w 1190"/>
              <a:gd name="T53" fmla="*/ 51 h 487"/>
              <a:gd name="T54" fmla="*/ 567 w 1190"/>
              <a:gd name="T55" fmla="*/ 22 h 487"/>
              <a:gd name="T56" fmla="*/ 595 w 1190"/>
              <a:gd name="T57" fmla="*/ 0 h 487"/>
              <a:gd name="T58" fmla="*/ 622 w 1190"/>
              <a:gd name="T59" fmla="*/ 22 h 487"/>
              <a:gd name="T60" fmla="*/ 636 w 1190"/>
              <a:gd name="T61" fmla="*/ 51 h 487"/>
              <a:gd name="T62" fmla="*/ 650 w 1190"/>
              <a:gd name="T63" fmla="*/ 80 h 487"/>
              <a:gd name="T64" fmla="*/ 657 w 1190"/>
              <a:gd name="T65" fmla="*/ 116 h 487"/>
              <a:gd name="T66" fmla="*/ 671 w 1190"/>
              <a:gd name="T67" fmla="*/ 153 h 487"/>
              <a:gd name="T68" fmla="*/ 685 w 1190"/>
              <a:gd name="T69" fmla="*/ 196 h 487"/>
              <a:gd name="T70" fmla="*/ 692 w 1190"/>
              <a:gd name="T71" fmla="*/ 240 h 487"/>
              <a:gd name="T72" fmla="*/ 705 w 1190"/>
              <a:gd name="T73" fmla="*/ 283 h 487"/>
              <a:gd name="T74" fmla="*/ 719 w 1190"/>
              <a:gd name="T75" fmla="*/ 327 h 487"/>
              <a:gd name="T76" fmla="*/ 733 w 1190"/>
              <a:gd name="T77" fmla="*/ 363 h 487"/>
              <a:gd name="T78" fmla="*/ 740 w 1190"/>
              <a:gd name="T79" fmla="*/ 400 h 487"/>
              <a:gd name="T80" fmla="*/ 754 w 1190"/>
              <a:gd name="T81" fmla="*/ 429 h 487"/>
              <a:gd name="T82" fmla="*/ 768 w 1190"/>
              <a:gd name="T83" fmla="*/ 458 h 487"/>
              <a:gd name="T84" fmla="*/ 795 w 1190"/>
              <a:gd name="T85" fmla="*/ 487 h 487"/>
              <a:gd name="T86" fmla="*/ 823 w 1190"/>
              <a:gd name="T87" fmla="*/ 480 h 487"/>
              <a:gd name="T88" fmla="*/ 851 w 1190"/>
              <a:gd name="T89" fmla="*/ 458 h 487"/>
              <a:gd name="T90" fmla="*/ 872 w 1190"/>
              <a:gd name="T91" fmla="*/ 429 h 487"/>
              <a:gd name="T92" fmla="*/ 899 w 1190"/>
              <a:gd name="T93" fmla="*/ 400 h 487"/>
              <a:gd name="T94" fmla="*/ 920 w 1190"/>
              <a:gd name="T95" fmla="*/ 371 h 487"/>
              <a:gd name="T96" fmla="*/ 948 w 1190"/>
              <a:gd name="T97" fmla="*/ 349 h 487"/>
              <a:gd name="T98" fmla="*/ 975 w 1190"/>
              <a:gd name="T99" fmla="*/ 356 h 487"/>
              <a:gd name="T100" fmla="*/ 1003 w 1190"/>
              <a:gd name="T101" fmla="*/ 371 h 487"/>
              <a:gd name="T102" fmla="*/ 1031 w 1190"/>
              <a:gd name="T103" fmla="*/ 392 h 487"/>
              <a:gd name="T104" fmla="*/ 1058 w 1190"/>
              <a:gd name="T105" fmla="*/ 421 h 487"/>
              <a:gd name="T106" fmla="*/ 1086 w 1190"/>
              <a:gd name="T107" fmla="*/ 436 h 487"/>
              <a:gd name="T108" fmla="*/ 1114 w 1190"/>
              <a:gd name="T109" fmla="*/ 436 h 487"/>
              <a:gd name="T110" fmla="*/ 1141 w 1190"/>
              <a:gd name="T111" fmla="*/ 429 h 487"/>
              <a:gd name="T112" fmla="*/ 1169 w 1190"/>
              <a:gd name="T113" fmla="*/ 414 h 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90"/>
              <a:gd name="T172" fmla="*/ 0 h 487"/>
              <a:gd name="T173" fmla="*/ 1190 w 1190"/>
              <a:gd name="T174" fmla="*/ 487 h 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90" h="487">
                <a:moveTo>
                  <a:pt x="0" y="400"/>
                </a:moveTo>
                <a:lnTo>
                  <a:pt x="7" y="407"/>
                </a:lnTo>
                <a:lnTo>
                  <a:pt x="13" y="414"/>
                </a:lnTo>
                <a:lnTo>
                  <a:pt x="20" y="414"/>
                </a:lnTo>
                <a:lnTo>
                  <a:pt x="27" y="421"/>
                </a:lnTo>
                <a:lnTo>
                  <a:pt x="34" y="429"/>
                </a:lnTo>
                <a:lnTo>
                  <a:pt x="41" y="429"/>
                </a:lnTo>
                <a:lnTo>
                  <a:pt x="48" y="429"/>
                </a:lnTo>
                <a:lnTo>
                  <a:pt x="55" y="436"/>
                </a:lnTo>
                <a:lnTo>
                  <a:pt x="62" y="436"/>
                </a:lnTo>
                <a:lnTo>
                  <a:pt x="69" y="436"/>
                </a:lnTo>
                <a:lnTo>
                  <a:pt x="76" y="436"/>
                </a:lnTo>
                <a:lnTo>
                  <a:pt x="83" y="436"/>
                </a:lnTo>
                <a:lnTo>
                  <a:pt x="90" y="436"/>
                </a:lnTo>
                <a:lnTo>
                  <a:pt x="96" y="436"/>
                </a:lnTo>
                <a:lnTo>
                  <a:pt x="103" y="436"/>
                </a:lnTo>
                <a:lnTo>
                  <a:pt x="110" y="429"/>
                </a:lnTo>
                <a:lnTo>
                  <a:pt x="117" y="421"/>
                </a:lnTo>
                <a:lnTo>
                  <a:pt x="124" y="421"/>
                </a:lnTo>
                <a:lnTo>
                  <a:pt x="131" y="414"/>
                </a:lnTo>
                <a:lnTo>
                  <a:pt x="138" y="407"/>
                </a:lnTo>
                <a:lnTo>
                  <a:pt x="145" y="407"/>
                </a:lnTo>
                <a:lnTo>
                  <a:pt x="152" y="400"/>
                </a:lnTo>
                <a:lnTo>
                  <a:pt x="159" y="392"/>
                </a:lnTo>
                <a:lnTo>
                  <a:pt x="166" y="385"/>
                </a:lnTo>
                <a:lnTo>
                  <a:pt x="173" y="378"/>
                </a:lnTo>
                <a:lnTo>
                  <a:pt x="180" y="371"/>
                </a:lnTo>
                <a:lnTo>
                  <a:pt x="186" y="371"/>
                </a:lnTo>
                <a:lnTo>
                  <a:pt x="193" y="363"/>
                </a:lnTo>
                <a:lnTo>
                  <a:pt x="200" y="356"/>
                </a:lnTo>
                <a:lnTo>
                  <a:pt x="207" y="356"/>
                </a:lnTo>
                <a:lnTo>
                  <a:pt x="214" y="356"/>
                </a:lnTo>
                <a:lnTo>
                  <a:pt x="221" y="349"/>
                </a:lnTo>
                <a:lnTo>
                  <a:pt x="228" y="349"/>
                </a:lnTo>
                <a:lnTo>
                  <a:pt x="235" y="349"/>
                </a:lnTo>
                <a:lnTo>
                  <a:pt x="242" y="356"/>
                </a:lnTo>
                <a:lnTo>
                  <a:pt x="249" y="356"/>
                </a:lnTo>
                <a:lnTo>
                  <a:pt x="256" y="363"/>
                </a:lnTo>
                <a:lnTo>
                  <a:pt x="263" y="363"/>
                </a:lnTo>
                <a:lnTo>
                  <a:pt x="269" y="371"/>
                </a:lnTo>
                <a:lnTo>
                  <a:pt x="276" y="378"/>
                </a:lnTo>
                <a:lnTo>
                  <a:pt x="283" y="385"/>
                </a:lnTo>
                <a:lnTo>
                  <a:pt x="290" y="392"/>
                </a:lnTo>
                <a:lnTo>
                  <a:pt x="297" y="400"/>
                </a:lnTo>
                <a:lnTo>
                  <a:pt x="304" y="407"/>
                </a:lnTo>
                <a:lnTo>
                  <a:pt x="311" y="414"/>
                </a:lnTo>
                <a:lnTo>
                  <a:pt x="311" y="421"/>
                </a:lnTo>
                <a:lnTo>
                  <a:pt x="318" y="429"/>
                </a:lnTo>
                <a:lnTo>
                  <a:pt x="325" y="436"/>
                </a:lnTo>
                <a:lnTo>
                  <a:pt x="332" y="443"/>
                </a:lnTo>
                <a:lnTo>
                  <a:pt x="332" y="450"/>
                </a:lnTo>
                <a:lnTo>
                  <a:pt x="339" y="458"/>
                </a:lnTo>
                <a:lnTo>
                  <a:pt x="346" y="465"/>
                </a:lnTo>
                <a:lnTo>
                  <a:pt x="353" y="472"/>
                </a:lnTo>
                <a:lnTo>
                  <a:pt x="359" y="480"/>
                </a:lnTo>
                <a:lnTo>
                  <a:pt x="366" y="487"/>
                </a:lnTo>
                <a:lnTo>
                  <a:pt x="373" y="487"/>
                </a:lnTo>
                <a:lnTo>
                  <a:pt x="380" y="487"/>
                </a:lnTo>
                <a:lnTo>
                  <a:pt x="387" y="487"/>
                </a:lnTo>
                <a:lnTo>
                  <a:pt x="394" y="487"/>
                </a:lnTo>
                <a:lnTo>
                  <a:pt x="401" y="480"/>
                </a:lnTo>
                <a:lnTo>
                  <a:pt x="408" y="472"/>
                </a:lnTo>
                <a:lnTo>
                  <a:pt x="415" y="465"/>
                </a:lnTo>
                <a:lnTo>
                  <a:pt x="422" y="458"/>
                </a:lnTo>
                <a:lnTo>
                  <a:pt x="422" y="450"/>
                </a:lnTo>
                <a:lnTo>
                  <a:pt x="429" y="443"/>
                </a:lnTo>
                <a:lnTo>
                  <a:pt x="436" y="436"/>
                </a:lnTo>
                <a:lnTo>
                  <a:pt x="436" y="429"/>
                </a:lnTo>
                <a:lnTo>
                  <a:pt x="436" y="421"/>
                </a:lnTo>
                <a:lnTo>
                  <a:pt x="443" y="414"/>
                </a:lnTo>
                <a:lnTo>
                  <a:pt x="443" y="407"/>
                </a:lnTo>
                <a:lnTo>
                  <a:pt x="449" y="400"/>
                </a:lnTo>
                <a:lnTo>
                  <a:pt x="449" y="392"/>
                </a:lnTo>
                <a:lnTo>
                  <a:pt x="456" y="378"/>
                </a:lnTo>
                <a:lnTo>
                  <a:pt x="456" y="371"/>
                </a:lnTo>
                <a:lnTo>
                  <a:pt x="456" y="363"/>
                </a:lnTo>
                <a:lnTo>
                  <a:pt x="463" y="356"/>
                </a:lnTo>
                <a:lnTo>
                  <a:pt x="463" y="342"/>
                </a:lnTo>
                <a:lnTo>
                  <a:pt x="470" y="334"/>
                </a:lnTo>
                <a:lnTo>
                  <a:pt x="470" y="327"/>
                </a:lnTo>
                <a:lnTo>
                  <a:pt x="477" y="312"/>
                </a:lnTo>
                <a:lnTo>
                  <a:pt x="477" y="305"/>
                </a:lnTo>
                <a:lnTo>
                  <a:pt x="477" y="291"/>
                </a:lnTo>
                <a:lnTo>
                  <a:pt x="484" y="283"/>
                </a:lnTo>
                <a:lnTo>
                  <a:pt x="484" y="269"/>
                </a:lnTo>
                <a:lnTo>
                  <a:pt x="491" y="262"/>
                </a:lnTo>
                <a:lnTo>
                  <a:pt x="491" y="247"/>
                </a:lnTo>
                <a:lnTo>
                  <a:pt x="498" y="240"/>
                </a:lnTo>
                <a:lnTo>
                  <a:pt x="498" y="225"/>
                </a:lnTo>
                <a:lnTo>
                  <a:pt x="498" y="218"/>
                </a:lnTo>
                <a:lnTo>
                  <a:pt x="505" y="203"/>
                </a:lnTo>
                <a:lnTo>
                  <a:pt x="505" y="196"/>
                </a:lnTo>
                <a:lnTo>
                  <a:pt x="512" y="182"/>
                </a:lnTo>
                <a:lnTo>
                  <a:pt x="512" y="174"/>
                </a:lnTo>
                <a:lnTo>
                  <a:pt x="519" y="167"/>
                </a:lnTo>
                <a:lnTo>
                  <a:pt x="519" y="153"/>
                </a:lnTo>
                <a:lnTo>
                  <a:pt x="519" y="145"/>
                </a:lnTo>
                <a:lnTo>
                  <a:pt x="526" y="131"/>
                </a:lnTo>
                <a:lnTo>
                  <a:pt x="526" y="124"/>
                </a:lnTo>
                <a:lnTo>
                  <a:pt x="532" y="116"/>
                </a:lnTo>
                <a:lnTo>
                  <a:pt x="532" y="102"/>
                </a:lnTo>
                <a:lnTo>
                  <a:pt x="539" y="94"/>
                </a:lnTo>
                <a:lnTo>
                  <a:pt x="539" y="87"/>
                </a:lnTo>
                <a:lnTo>
                  <a:pt x="539" y="80"/>
                </a:lnTo>
                <a:lnTo>
                  <a:pt x="546" y="73"/>
                </a:lnTo>
                <a:lnTo>
                  <a:pt x="546" y="65"/>
                </a:lnTo>
                <a:lnTo>
                  <a:pt x="553" y="58"/>
                </a:lnTo>
                <a:lnTo>
                  <a:pt x="553" y="51"/>
                </a:lnTo>
                <a:lnTo>
                  <a:pt x="560" y="44"/>
                </a:lnTo>
                <a:lnTo>
                  <a:pt x="560" y="36"/>
                </a:lnTo>
                <a:lnTo>
                  <a:pt x="567" y="29"/>
                </a:lnTo>
                <a:lnTo>
                  <a:pt x="567" y="22"/>
                </a:lnTo>
                <a:lnTo>
                  <a:pt x="574" y="15"/>
                </a:lnTo>
                <a:lnTo>
                  <a:pt x="581" y="7"/>
                </a:lnTo>
                <a:lnTo>
                  <a:pt x="588" y="7"/>
                </a:lnTo>
                <a:lnTo>
                  <a:pt x="595" y="0"/>
                </a:lnTo>
                <a:lnTo>
                  <a:pt x="602" y="7"/>
                </a:lnTo>
                <a:lnTo>
                  <a:pt x="609" y="15"/>
                </a:lnTo>
                <a:lnTo>
                  <a:pt x="616" y="15"/>
                </a:lnTo>
                <a:lnTo>
                  <a:pt x="622" y="22"/>
                </a:lnTo>
                <a:lnTo>
                  <a:pt x="629" y="29"/>
                </a:lnTo>
                <a:lnTo>
                  <a:pt x="629" y="36"/>
                </a:lnTo>
                <a:lnTo>
                  <a:pt x="629" y="44"/>
                </a:lnTo>
                <a:lnTo>
                  <a:pt x="636" y="51"/>
                </a:lnTo>
                <a:lnTo>
                  <a:pt x="636" y="58"/>
                </a:lnTo>
                <a:lnTo>
                  <a:pt x="643" y="65"/>
                </a:lnTo>
                <a:lnTo>
                  <a:pt x="643" y="73"/>
                </a:lnTo>
                <a:lnTo>
                  <a:pt x="650" y="80"/>
                </a:lnTo>
                <a:lnTo>
                  <a:pt x="650" y="87"/>
                </a:lnTo>
                <a:lnTo>
                  <a:pt x="650" y="94"/>
                </a:lnTo>
                <a:lnTo>
                  <a:pt x="657" y="102"/>
                </a:lnTo>
                <a:lnTo>
                  <a:pt x="657" y="116"/>
                </a:lnTo>
                <a:lnTo>
                  <a:pt x="664" y="124"/>
                </a:lnTo>
                <a:lnTo>
                  <a:pt x="664" y="131"/>
                </a:lnTo>
                <a:lnTo>
                  <a:pt x="671" y="145"/>
                </a:lnTo>
                <a:lnTo>
                  <a:pt x="671" y="153"/>
                </a:lnTo>
                <a:lnTo>
                  <a:pt x="671" y="167"/>
                </a:lnTo>
                <a:lnTo>
                  <a:pt x="678" y="174"/>
                </a:lnTo>
                <a:lnTo>
                  <a:pt x="678" y="182"/>
                </a:lnTo>
                <a:lnTo>
                  <a:pt x="685" y="196"/>
                </a:lnTo>
                <a:lnTo>
                  <a:pt x="685" y="203"/>
                </a:lnTo>
                <a:lnTo>
                  <a:pt x="692" y="218"/>
                </a:lnTo>
                <a:lnTo>
                  <a:pt x="692" y="225"/>
                </a:lnTo>
                <a:lnTo>
                  <a:pt x="692" y="240"/>
                </a:lnTo>
                <a:lnTo>
                  <a:pt x="699" y="247"/>
                </a:lnTo>
                <a:lnTo>
                  <a:pt x="699" y="262"/>
                </a:lnTo>
                <a:lnTo>
                  <a:pt x="705" y="269"/>
                </a:lnTo>
                <a:lnTo>
                  <a:pt x="705" y="283"/>
                </a:lnTo>
                <a:lnTo>
                  <a:pt x="712" y="291"/>
                </a:lnTo>
                <a:lnTo>
                  <a:pt x="712" y="305"/>
                </a:lnTo>
                <a:lnTo>
                  <a:pt x="712" y="312"/>
                </a:lnTo>
                <a:lnTo>
                  <a:pt x="719" y="327"/>
                </a:lnTo>
                <a:lnTo>
                  <a:pt x="719" y="334"/>
                </a:lnTo>
                <a:lnTo>
                  <a:pt x="726" y="342"/>
                </a:lnTo>
                <a:lnTo>
                  <a:pt x="726" y="356"/>
                </a:lnTo>
                <a:lnTo>
                  <a:pt x="733" y="363"/>
                </a:lnTo>
                <a:lnTo>
                  <a:pt x="733" y="371"/>
                </a:lnTo>
                <a:lnTo>
                  <a:pt x="733" y="378"/>
                </a:lnTo>
                <a:lnTo>
                  <a:pt x="740" y="392"/>
                </a:lnTo>
                <a:lnTo>
                  <a:pt x="740" y="400"/>
                </a:lnTo>
                <a:lnTo>
                  <a:pt x="747" y="407"/>
                </a:lnTo>
                <a:lnTo>
                  <a:pt x="747" y="414"/>
                </a:lnTo>
                <a:lnTo>
                  <a:pt x="754" y="421"/>
                </a:lnTo>
                <a:lnTo>
                  <a:pt x="754" y="429"/>
                </a:lnTo>
                <a:lnTo>
                  <a:pt x="754" y="436"/>
                </a:lnTo>
                <a:lnTo>
                  <a:pt x="761" y="443"/>
                </a:lnTo>
                <a:lnTo>
                  <a:pt x="768" y="450"/>
                </a:lnTo>
                <a:lnTo>
                  <a:pt x="768" y="458"/>
                </a:lnTo>
                <a:lnTo>
                  <a:pt x="775" y="465"/>
                </a:lnTo>
                <a:lnTo>
                  <a:pt x="782" y="472"/>
                </a:lnTo>
                <a:lnTo>
                  <a:pt x="789" y="480"/>
                </a:lnTo>
                <a:lnTo>
                  <a:pt x="795" y="487"/>
                </a:lnTo>
                <a:lnTo>
                  <a:pt x="802" y="487"/>
                </a:lnTo>
                <a:lnTo>
                  <a:pt x="809" y="487"/>
                </a:lnTo>
                <a:lnTo>
                  <a:pt x="816" y="487"/>
                </a:lnTo>
                <a:lnTo>
                  <a:pt x="823" y="480"/>
                </a:lnTo>
                <a:lnTo>
                  <a:pt x="830" y="480"/>
                </a:lnTo>
                <a:lnTo>
                  <a:pt x="837" y="472"/>
                </a:lnTo>
                <a:lnTo>
                  <a:pt x="844" y="465"/>
                </a:lnTo>
                <a:lnTo>
                  <a:pt x="851" y="458"/>
                </a:lnTo>
                <a:lnTo>
                  <a:pt x="858" y="450"/>
                </a:lnTo>
                <a:lnTo>
                  <a:pt x="865" y="443"/>
                </a:lnTo>
                <a:lnTo>
                  <a:pt x="872" y="436"/>
                </a:lnTo>
                <a:lnTo>
                  <a:pt x="872" y="429"/>
                </a:lnTo>
                <a:lnTo>
                  <a:pt x="878" y="421"/>
                </a:lnTo>
                <a:lnTo>
                  <a:pt x="885" y="414"/>
                </a:lnTo>
                <a:lnTo>
                  <a:pt x="892" y="407"/>
                </a:lnTo>
                <a:lnTo>
                  <a:pt x="899" y="400"/>
                </a:lnTo>
                <a:lnTo>
                  <a:pt x="899" y="392"/>
                </a:lnTo>
                <a:lnTo>
                  <a:pt x="906" y="385"/>
                </a:lnTo>
                <a:lnTo>
                  <a:pt x="913" y="378"/>
                </a:lnTo>
                <a:lnTo>
                  <a:pt x="920" y="371"/>
                </a:lnTo>
                <a:lnTo>
                  <a:pt x="927" y="363"/>
                </a:lnTo>
                <a:lnTo>
                  <a:pt x="934" y="356"/>
                </a:lnTo>
                <a:lnTo>
                  <a:pt x="941" y="356"/>
                </a:lnTo>
                <a:lnTo>
                  <a:pt x="948" y="349"/>
                </a:lnTo>
                <a:lnTo>
                  <a:pt x="955" y="349"/>
                </a:lnTo>
                <a:lnTo>
                  <a:pt x="962" y="349"/>
                </a:lnTo>
                <a:lnTo>
                  <a:pt x="968" y="349"/>
                </a:lnTo>
                <a:lnTo>
                  <a:pt x="975" y="356"/>
                </a:lnTo>
                <a:lnTo>
                  <a:pt x="982" y="356"/>
                </a:lnTo>
                <a:lnTo>
                  <a:pt x="989" y="363"/>
                </a:lnTo>
                <a:lnTo>
                  <a:pt x="996" y="363"/>
                </a:lnTo>
                <a:lnTo>
                  <a:pt x="1003" y="371"/>
                </a:lnTo>
                <a:lnTo>
                  <a:pt x="1010" y="378"/>
                </a:lnTo>
                <a:lnTo>
                  <a:pt x="1017" y="385"/>
                </a:lnTo>
                <a:lnTo>
                  <a:pt x="1024" y="385"/>
                </a:lnTo>
                <a:lnTo>
                  <a:pt x="1031" y="392"/>
                </a:lnTo>
                <a:lnTo>
                  <a:pt x="1038" y="400"/>
                </a:lnTo>
                <a:lnTo>
                  <a:pt x="1045" y="407"/>
                </a:lnTo>
                <a:lnTo>
                  <a:pt x="1052" y="414"/>
                </a:lnTo>
                <a:lnTo>
                  <a:pt x="1058" y="421"/>
                </a:lnTo>
                <a:lnTo>
                  <a:pt x="1065" y="421"/>
                </a:lnTo>
                <a:lnTo>
                  <a:pt x="1072" y="429"/>
                </a:lnTo>
                <a:lnTo>
                  <a:pt x="1079" y="429"/>
                </a:lnTo>
                <a:lnTo>
                  <a:pt x="1086" y="436"/>
                </a:lnTo>
                <a:lnTo>
                  <a:pt x="1093" y="436"/>
                </a:lnTo>
                <a:lnTo>
                  <a:pt x="1100" y="436"/>
                </a:lnTo>
                <a:lnTo>
                  <a:pt x="1107" y="436"/>
                </a:lnTo>
                <a:lnTo>
                  <a:pt x="1114" y="436"/>
                </a:lnTo>
                <a:lnTo>
                  <a:pt x="1121" y="436"/>
                </a:lnTo>
                <a:lnTo>
                  <a:pt x="1128" y="436"/>
                </a:lnTo>
                <a:lnTo>
                  <a:pt x="1135" y="436"/>
                </a:lnTo>
                <a:lnTo>
                  <a:pt x="1141" y="429"/>
                </a:lnTo>
                <a:lnTo>
                  <a:pt x="1148" y="429"/>
                </a:lnTo>
                <a:lnTo>
                  <a:pt x="1155" y="421"/>
                </a:lnTo>
                <a:lnTo>
                  <a:pt x="1162" y="421"/>
                </a:lnTo>
                <a:lnTo>
                  <a:pt x="1169" y="414"/>
                </a:lnTo>
                <a:lnTo>
                  <a:pt x="1176" y="407"/>
                </a:lnTo>
                <a:lnTo>
                  <a:pt x="1183" y="407"/>
                </a:lnTo>
                <a:lnTo>
                  <a:pt x="1190" y="400"/>
                </a:lnTo>
              </a:path>
            </a:pathLst>
          </a:custGeom>
          <a:noFill/>
          <a:ln w="11113">
            <a:solidFill>
              <a:srgbClr val="B3B3B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29" name="Line 66"/>
          <p:cNvSpPr>
            <a:spLocks noChangeShapeType="1"/>
          </p:cNvSpPr>
          <p:nvPr/>
        </p:nvSpPr>
        <p:spPr bwMode="auto">
          <a:xfrm>
            <a:off x="2424113" y="5624513"/>
            <a:ext cx="1889125"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30" name="Oval 67"/>
          <p:cNvSpPr>
            <a:spLocks noChangeArrowheads="1"/>
          </p:cNvSpPr>
          <p:nvPr/>
        </p:nvSpPr>
        <p:spPr bwMode="auto">
          <a:xfrm>
            <a:off x="2401888" y="5600700"/>
            <a:ext cx="33337"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31" name="Oval 68"/>
          <p:cNvSpPr>
            <a:spLocks noChangeArrowheads="1"/>
          </p:cNvSpPr>
          <p:nvPr/>
        </p:nvSpPr>
        <p:spPr bwMode="auto">
          <a:xfrm>
            <a:off x="2489200" y="5657850"/>
            <a:ext cx="33338"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32" name="Oval 69"/>
          <p:cNvSpPr>
            <a:spLocks noChangeArrowheads="1"/>
          </p:cNvSpPr>
          <p:nvPr/>
        </p:nvSpPr>
        <p:spPr bwMode="auto">
          <a:xfrm>
            <a:off x="2587625" y="5646738"/>
            <a:ext cx="33338"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33" name="Oval 70"/>
          <p:cNvSpPr>
            <a:spLocks noChangeArrowheads="1"/>
          </p:cNvSpPr>
          <p:nvPr/>
        </p:nvSpPr>
        <p:spPr bwMode="auto">
          <a:xfrm>
            <a:off x="2687638" y="5565775"/>
            <a:ext cx="31750"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34" name="Oval 71"/>
          <p:cNvSpPr>
            <a:spLocks noChangeArrowheads="1"/>
          </p:cNvSpPr>
          <p:nvPr/>
        </p:nvSpPr>
        <p:spPr bwMode="auto">
          <a:xfrm>
            <a:off x="2774950" y="5519738"/>
            <a:ext cx="33338"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35" name="Oval 72"/>
          <p:cNvSpPr>
            <a:spLocks noChangeArrowheads="1"/>
          </p:cNvSpPr>
          <p:nvPr/>
        </p:nvSpPr>
        <p:spPr bwMode="auto">
          <a:xfrm>
            <a:off x="2873375" y="5600700"/>
            <a:ext cx="33338"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36" name="Oval 73"/>
          <p:cNvSpPr>
            <a:spLocks noChangeArrowheads="1"/>
          </p:cNvSpPr>
          <p:nvPr/>
        </p:nvSpPr>
        <p:spPr bwMode="auto">
          <a:xfrm>
            <a:off x="2962275" y="5727700"/>
            <a:ext cx="31750"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37" name="Oval 74"/>
          <p:cNvSpPr>
            <a:spLocks noChangeArrowheads="1"/>
          </p:cNvSpPr>
          <p:nvPr/>
        </p:nvSpPr>
        <p:spPr bwMode="auto">
          <a:xfrm>
            <a:off x="3060700" y="5703888"/>
            <a:ext cx="33338"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38" name="Oval 75"/>
          <p:cNvSpPr>
            <a:spLocks noChangeArrowheads="1"/>
          </p:cNvSpPr>
          <p:nvPr/>
        </p:nvSpPr>
        <p:spPr bwMode="auto">
          <a:xfrm>
            <a:off x="3159125" y="5462588"/>
            <a:ext cx="33338"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39" name="Oval 76"/>
          <p:cNvSpPr>
            <a:spLocks noChangeArrowheads="1"/>
          </p:cNvSpPr>
          <p:nvPr/>
        </p:nvSpPr>
        <p:spPr bwMode="auto">
          <a:xfrm>
            <a:off x="3248025" y="5127625"/>
            <a:ext cx="31750"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40" name="Oval 77"/>
          <p:cNvSpPr>
            <a:spLocks noChangeArrowheads="1"/>
          </p:cNvSpPr>
          <p:nvPr/>
        </p:nvSpPr>
        <p:spPr bwMode="auto">
          <a:xfrm>
            <a:off x="3346450" y="4965700"/>
            <a:ext cx="33338"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41" name="Oval 78"/>
          <p:cNvSpPr>
            <a:spLocks noChangeArrowheads="1"/>
          </p:cNvSpPr>
          <p:nvPr/>
        </p:nvSpPr>
        <p:spPr bwMode="auto">
          <a:xfrm>
            <a:off x="3433763" y="5116513"/>
            <a:ext cx="33337"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42" name="Oval 79"/>
          <p:cNvSpPr>
            <a:spLocks noChangeArrowheads="1"/>
          </p:cNvSpPr>
          <p:nvPr/>
        </p:nvSpPr>
        <p:spPr bwMode="auto">
          <a:xfrm>
            <a:off x="3533775" y="5451475"/>
            <a:ext cx="31750" cy="33338"/>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43" name="Oval 80"/>
          <p:cNvSpPr>
            <a:spLocks noChangeArrowheads="1"/>
          </p:cNvSpPr>
          <p:nvPr/>
        </p:nvSpPr>
        <p:spPr bwMode="auto">
          <a:xfrm>
            <a:off x="3632200" y="5703888"/>
            <a:ext cx="33338"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44" name="Oval 81"/>
          <p:cNvSpPr>
            <a:spLocks noChangeArrowheads="1"/>
          </p:cNvSpPr>
          <p:nvPr/>
        </p:nvSpPr>
        <p:spPr bwMode="auto">
          <a:xfrm>
            <a:off x="3719513" y="5727700"/>
            <a:ext cx="33337"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45" name="Oval 82"/>
          <p:cNvSpPr>
            <a:spLocks noChangeArrowheads="1"/>
          </p:cNvSpPr>
          <p:nvPr/>
        </p:nvSpPr>
        <p:spPr bwMode="auto">
          <a:xfrm>
            <a:off x="3817938" y="5611813"/>
            <a:ext cx="33337"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46" name="Oval 83"/>
          <p:cNvSpPr>
            <a:spLocks noChangeArrowheads="1"/>
          </p:cNvSpPr>
          <p:nvPr/>
        </p:nvSpPr>
        <p:spPr bwMode="auto">
          <a:xfrm>
            <a:off x="3906838" y="5519738"/>
            <a:ext cx="33337"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47" name="Oval 84"/>
          <p:cNvSpPr>
            <a:spLocks noChangeArrowheads="1"/>
          </p:cNvSpPr>
          <p:nvPr/>
        </p:nvSpPr>
        <p:spPr bwMode="auto">
          <a:xfrm>
            <a:off x="4005263" y="5554663"/>
            <a:ext cx="33337"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48" name="Oval 85"/>
          <p:cNvSpPr>
            <a:spLocks noChangeArrowheads="1"/>
          </p:cNvSpPr>
          <p:nvPr/>
        </p:nvSpPr>
        <p:spPr bwMode="auto">
          <a:xfrm>
            <a:off x="4103688" y="5635625"/>
            <a:ext cx="33337"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49" name="Oval 86"/>
          <p:cNvSpPr>
            <a:spLocks noChangeArrowheads="1"/>
          </p:cNvSpPr>
          <p:nvPr/>
        </p:nvSpPr>
        <p:spPr bwMode="auto">
          <a:xfrm>
            <a:off x="4192588" y="5657850"/>
            <a:ext cx="33337"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50" name="Oval 87"/>
          <p:cNvSpPr>
            <a:spLocks noChangeArrowheads="1"/>
          </p:cNvSpPr>
          <p:nvPr/>
        </p:nvSpPr>
        <p:spPr bwMode="auto">
          <a:xfrm>
            <a:off x="4291013" y="5600700"/>
            <a:ext cx="33337" cy="34925"/>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51" name="Line 88"/>
          <p:cNvSpPr>
            <a:spLocks noChangeShapeType="1"/>
          </p:cNvSpPr>
          <p:nvPr/>
        </p:nvSpPr>
        <p:spPr bwMode="auto">
          <a:xfrm>
            <a:off x="2424113" y="5624513"/>
            <a:ext cx="1587"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52" name="Line 89"/>
          <p:cNvSpPr>
            <a:spLocks noChangeShapeType="1"/>
          </p:cNvSpPr>
          <p:nvPr/>
        </p:nvSpPr>
        <p:spPr bwMode="auto">
          <a:xfrm>
            <a:off x="2511425" y="5624513"/>
            <a:ext cx="1588" cy="5715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53" name="Line 90"/>
          <p:cNvSpPr>
            <a:spLocks noChangeShapeType="1"/>
          </p:cNvSpPr>
          <p:nvPr/>
        </p:nvSpPr>
        <p:spPr bwMode="auto">
          <a:xfrm>
            <a:off x="2609850" y="5624513"/>
            <a:ext cx="1588" cy="4603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54" name="Line 91"/>
          <p:cNvSpPr>
            <a:spLocks noChangeShapeType="1"/>
          </p:cNvSpPr>
          <p:nvPr/>
        </p:nvSpPr>
        <p:spPr bwMode="auto">
          <a:xfrm flipV="1">
            <a:off x="2709863" y="5589588"/>
            <a:ext cx="1587" cy="349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55" name="Line 92"/>
          <p:cNvSpPr>
            <a:spLocks noChangeShapeType="1"/>
          </p:cNvSpPr>
          <p:nvPr/>
        </p:nvSpPr>
        <p:spPr bwMode="auto">
          <a:xfrm flipV="1">
            <a:off x="2797175" y="5543550"/>
            <a:ext cx="1588" cy="8096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56" name="Line 93"/>
          <p:cNvSpPr>
            <a:spLocks noChangeShapeType="1"/>
          </p:cNvSpPr>
          <p:nvPr/>
        </p:nvSpPr>
        <p:spPr bwMode="auto">
          <a:xfrm>
            <a:off x="2895600" y="5624513"/>
            <a:ext cx="1588"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57" name="Line 94"/>
          <p:cNvSpPr>
            <a:spLocks noChangeShapeType="1"/>
          </p:cNvSpPr>
          <p:nvPr/>
        </p:nvSpPr>
        <p:spPr bwMode="auto">
          <a:xfrm>
            <a:off x="2984500" y="5624513"/>
            <a:ext cx="1588" cy="1270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58" name="Line 95"/>
          <p:cNvSpPr>
            <a:spLocks noChangeShapeType="1"/>
          </p:cNvSpPr>
          <p:nvPr/>
        </p:nvSpPr>
        <p:spPr bwMode="auto">
          <a:xfrm>
            <a:off x="3082925" y="5624513"/>
            <a:ext cx="1588" cy="1031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59" name="Line 96"/>
          <p:cNvSpPr>
            <a:spLocks noChangeShapeType="1"/>
          </p:cNvSpPr>
          <p:nvPr/>
        </p:nvSpPr>
        <p:spPr bwMode="auto">
          <a:xfrm flipV="1">
            <a:off x="3181350" y="5484813"/>
            <a:ext cx="1588" cy="1397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60" name="Line 97"/>
          <p:cNvSpPr>
            <a:spLocks noChangeShapeType="1"/>
          </p:cNvSpPr>
          <p:nvPr/>
        </p:nvSpPr>
        <p:spPr bwMode="auto">
          <a:xfrm flipV="1">
            <a:off x="3268663" y="5151438"/>
            <a:ext cx="1587" cy="4730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61" name="Line 98"/>
          <p:cNvSpPr>
            <a:spLocks noChangeShapeType="1"/>
          </p:cNvSpPr>
          <p:nvPr/>
        </p:nvSpPr>
        <p:spPr bwMode="auto">
          <a:xfrm flipV="1">
            <a:off x="3368675" y="4989513"/>
            <a:ext cx="1588" cy="6350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62" name="Line 99"/>
          <p:cNvSpPr>
            <a:spLocks noChangeShapeType="1"/>
          </p:cNvSpPr>
          <p:nvPr/>
        </p:nvSpPr>
        <p:spPr bwMode="auto">
          <a:xfrm flipV="1">
            <a:off x="3455988" y="5138738"/>
            <a:ext cx="1587" cy="4857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63" name="Line 100"/>
          <p:cNvSpPr>
            <a:spLocks noChangeShapeType="1"/>
          </p:cNvSpPr>
          <p:nvPr/>
        </p:nvSpPr>
        <p:spPr bwMode="auto">
          <a:xfrm flipV="1">
            <a:off x="3554413" y="5473700"/>
            <a:ext cx="1587" cy="1508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64" name="Line 101"/>
          <p:cNvSpPr>
            <a:spLocks noChangeShapeType="1"/>
          </p:cNvSpPr>
          <p:nvPr/>
        </p:nvSpPr>
        <p:spPr bwMode="auto">
          <a:xfrm>
            <a:off x="3654425" y="5624513"/>
            <a:ext cx="1588" cy="1031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65" name="Line 102"/>
          <p:cNvSpPr>
            <a:spLocks noChangeShapeType="1"/>
          </p:cNvSpPr>
          <p:nvPr/>
        </p:nvSpPr>
        <p:spPr bwMode="auto">
          <a:xfrm>
            <a:off x="3741738" y="5624513"/>
            <a:ext cx="1587" cy="1270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66" name="Line 103"/>
          <p:cNvSpPr>
            <a:spLocks noChangeShapeType="1"/>
          </p:cNvSpPr>
          <p:nvPr/>
        </p:nvSpPr>
        <p:spPr bwMode="auto">
          <a:xfrm>
            <a:off x="3840163" y="5624513"/>
            <a:ext cx="1587" cy="111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67" name="Line 104"/>
          <p:cNvSpPr>
            <a:spLocks noChangeShapeType="1"/>
          </p:cNvSpPr>
          <p:nvPr/>
        </p:nvSpPr>
        <p:spPr bwMode="auto">
          <a:xfrm flipV="1">
            <a:off x="3929063" y="5543550"/>
            <a:ext cx="1587" cy="8096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68" name="Line 105"/>
          <p:cNvSpPr>
            <a:spLocks noChangeShapeType="1"/>
          </p:cNvSpPr>
          <p:nvPr/>
        </p:nvSpPr>
        <p:spPr bwMode="auto">
          <a:xfrm flipV="1">
            <a:off x="4027488" y="5578475"/>
            <a:ext cx="1587" cy="460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69" name="Line 106"/>
          <p:cNvSpPr>
            <a:spLocks noChangeShapeType="1"/>
          </p:cNvSpPr>
          <p:nvPr/>
        </p:nvSpPr>
        <p:spPr bwMode="auto">
          <a:xfrm>
            <a:off x="4125913" y="5624513"/>
            <a:ext cx="1587" cy="3333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70" name="Line 107"/>
          <p:cNvSpPr>
            <a:spLocks noChangeShapeType="1"/>
          </p:cNvSpPr>
          <p:nvPr/>
        </p:nvSpPr>
        <p:spPr bwMode="auto">
          <a:xfrm>
            <a:off x="4214813" y="5624513"/>
            <a:ext cx="1587" cy="5715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71" name="Line 108"/>
          <p:cNvSpPr>
            <a:spLocks noChangeShapeType="1"/>
          </p:cNvSpPr>
          <p:nvPr/>
        </p:nvSpPr>
        <p:spPr bwMode="auto">
          <a:xfrm>
            <a:off x="4313238" y="5624513"/>
            <a:ext cx="1587"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72" name="Rectangle 109"/>
          <p:cNvSpPr>
            <a:spLocks noChangeArrowheads="1"/>
          </p:cNvSpPr>
          <p:nvPr/>
        </p:nvSpPr>
        <p:spPr bwMode="auto">
          <a:xfrm>
            <a:off x="5027613" y="4621213"/>
            <a:ext cx="1878012" cy="1509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73" name="Rectangle 110"/>
          <p:cNvSpPr>
            <a:spLocks noChangeArrowheads="1"/>
          </p:cNvSpPr>
          <p:nvPr/>
        </p:nvSpPr>
        <p:spPr bwMode="auto">
          <a:xfrm>
            <a:off x="5027613" y="4621213"/>
            <a:ext cx="1878012" cy="1509712"/>
          </a:xfrm>
          <a:prstGeom prst="rect">
            <a:avLst/>
          </a:prstGeom>
          <a:noFill/>
          <a:ln w="1111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74" name="Line 111"/>
          <p:cNvSpPr>
            <a:spLocks noChangeShapeType="1"/>
          </p:cNvSpPr>
          <p:nvPr/>
        </p:nvSpPr>
        <p:spPr bwMode="auto">
          <a:xfrm>
            <a:off x="5027613" y="4621213"/>
            <a:ext cx="1878012"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75" name="Line 112"/>
          <p:cNvSpPr>
            <a:spLocks noChangeShapeType="1"/>
          </p:cNvSpPr>
          <p:nvPr/>
        </p:nvSpPr>
        <p:spPr bwMode="auto">
          <a:xfrm>
            <a:off x="5027613" y="6130925"/>
            <a:ext cx="1878012"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76" name="Line 113"/>
          <p:cNvSpPr>
            <a:spLocks noChangeShapeType="1"/>
          </p:cNvSpPr>
          <p:nvPr/>
        </p:nvSpPr>
        <p:spPr bwMode="auto">
          <a:xfrm flipV="1">
            <a:off x="6905625" y="4621213"/>
            <a:ext cx="1588" cy="15097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77" name="Line 114"/>
          <p:cNvSpPr>
            <a:spLocks noChangeShapeType="1"/>
          </p:cNvSpPr>
          <p:nvPr/>
        </p:nvSpPr>
        <p:spPr bwMode="auto">
          <a:xfrm flipV="1">
            <a:off x="5027613" y="4621213"/>
            <a:ext cx="1587" cy="15097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78" name="Line 115"/>
          <p:cNvSpPr>
            <a:spLocks noChangeShapeType="1"/>
          </p:cNvSpPr>
          <p:nvPr/>
        </p:nvSpPr>
        <p:spPr bwMode="auto">
          <a:xfrm>
            <a:off x="5027613" y="6130925"/>
            <a:ext cx="1878012"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79" name="Line 116"/>
          <p:cNvSpPr>
            <a:spLocks noChangeShapeType="1"/>
          </p:cNvSpPr>
          <p:nvPr/>
        </p:nvSpPr>
        <p:spPr bwMode="auto">
          <a:xfrm flipV="1">
            <a:off x="5027613" y="4621213"/>
            <a:ext cx="1587" cy="15097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80" name="Line 117"/>
          <p:cNvSpPr>
            <a:spLocks noChangeShapeType="1"/>
          </p:cNvSpPr>
          <p:nvPr/>
        </p:nvSpPr>
        <p:spPr bwMode="auto">
          <a:xfrm flipV="1">
            <a:off x="5378450" y="6108700"/>
            <a:ext cx="1588"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81" name="Line 118"/>
          <p:cNvSpPr>
            <a:spLocks noChangeShapeType="1"/>
          </p:cNvSpPr>
          <p:nvPr/>
        </p:nvSpPr>
        <p:spPr bwMode="auto">
          <a:xfrm>
            <a:off x="5378450" y="4621213"/>
            <a:ext cx="1588"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82" name="Line 119"/>
          <p:cNvSpPr>
            <a:spLocks noChangeShapeType="1"/>
          </p:cNvSpPr>
          <p:nvPr/>
        </p:nvSpPr>
        <p:spPr bwMode="auto">
          <a:xfrm flipV="1">
            <a:off x="5730875" y="6108700"/>
            <a:ext cx="1588"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83" name="Line 120"/>
          <p:cNvSpPr>
            <a:spLocks noChangeShapeType="1"/>
          </p:cNvSpPr>
          <p:nvPr/>
        </p:nvSpPr>
        <p:spPr bwMode="auto">
          <a:xfrm>
            <a:off x="5730875" y="4621213"/>
            <a:ext cx="1588"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84" name="Line 121"/>
          <p:cNvSpPr>
            <a:spLocks noChangeShapeType="1"/>
          </p:cNvSpPr>
          <p:nvPr/>
        </p:nvSpPr>
        <p:spPr bwMode="auto">
          <a:xfrm flipV="1">
            <a:off x="5972175" y="6108700"/>
            <a:ext cx="1588"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85" name="Line 122"/>
          <p:cNvSpPr>
            <a:spLocks noChangeShapeType="1"/>
          </p:cNvSpPr>
          <p:nvPr/>
        </p:nvSpPr>
        <p:spPr bwMode="auto">
          <a:xfrm>
            <a:off x="5972175" y="4621213"/>
            <a:ext cx="1588"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86" name="Line 123"/>
          <p:cNvSpPr>
            <a:spLocks noChangeShapeType="1"/>
          </p:cNvSpPr>
          <p:nvPr/>
        </p:nvSpPr>
        <p:spPr bwMode="auto">
          <a:xfrm flipV="1">
            <a:off x="6202363" y="6108700"/>
            <a:ext cx="1587"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87" name="Line 124"/>
          <p:cNvSpPr>
            <a:spLocks noChangeShapeType="1"/>
          </p:cNvSpPr>
          <p:nvPr/>
        </p:nvSpPr>
        <p:spPr bwMode="auto">
          <a:xfrm>
            <a:off x="6202363" y="4621213"/>
            <a:ext cx="1587"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88" name="Line 125"/>
          <p:cNvSpPr>
            <a:spLocks noChangeShapeType="1"/>
          </p:cNvSpPr>
          <p:nvPr/>
        </p:nvSpPr>
        <p:spPr bwMode="auto">
          <a:xfrm flipV="1">
            <a:off x="6554788" y="6108700"/>
            <a:ext cx="1587"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89" name="Line 126"/>
          <p:cNvSpPr>
            <a:spLocks noChangeShapeType="1"/>
          </p:cNvSpPr>
          <p:nvPr/>
        </p:nvSpPr>
        <p:spPr bwMode="auto">
          <a:xfrm>
            <a:off x="6554788" y="4621213"/>
            <a:ext cx="1587" cy="222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90" name="Line 127"/>
          <p:cNvSpPr>
            <a:spLocks noChangeShapeType="1"/>
          </p:cNvSpPr>
          <p:nvPr/>
        </p:nvSpPr>
        <p:spPr bwMode="auto">
          <a:xfrm>
            <a:off x="5027613" y="4621213"/>
            <a:ext cx="1878012"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91" name="Line 128"/>
          <p:cNvSpPr>
            <a:spLocks noChangeShapeType="1"/>
          </p:cNvSpPr>
          <p:nvPr/>
        </p:nvSpPr>
        <p:spPr bwMode="auto">
          <a:xfrm>
            <a:off x="5027613" y="6130925"/>
            <a:ext cx="1878012"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92" name="Line 129"/>
          <p:cNvSpPr>
            <a:spLocks noChangeShapeType="1"/>
          </p:cNvSpPr>
          <p:nvPr/>
        </p:nvSpPr>
        <p:spPr bwMode="auto">
          <a:xfrm flipV="1">
            <a:off x="6905625" y="4621213"/>
            <a:ext cx="1588" cy="15097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93" name="Line 130"/>
          <p:cNvSpPr>
            <a:spLocks noChangeShapeType="1"/>
          </p:cNvSpPr>
          <p:nvPr/>
        </p:nvSpPr>
        <p:spPr bwMode="auto">
          <a:xfrm flipV="1">
            <a:off x="5027613" y="4621213"/>
            <a:ext cx="1587" cy="150971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6994" name="Freeform 131"/>
          <p:cNvSpPr>
            <a:spLocks/>
          </p:cNvSpPr>
          <p:nvPr/>
        </p:nvSpPr>
        <p:spPr bwMode="auto">
          <a:xfrm>
            <a:off x="5148263" y="5127625"/>
            <a:ext cx="1636712" cy="1003300"/>
          </a:xfrm>
          <a:custGeom>
            <a:avLst/>
            <a:gdLst>
              <a:gd name="T0" fmla="*/ 0 w 1031"/>
              <a:gd name="T1" fmla="*/ 632 h 632"/>
              <a:gd name="T2" fmla="*/ 145 w 1031"/>
              <a:gd name="T3" fmla="*/ 0 h 632"/>
              <a:gd name="T4" fmla="*/ 291 w 1031"/>
              <a:gd name="T5" fmla="*/ 632 h 632"/>
              <a:gd name="T6" fmla="*/ 367 w 1031"/>
              <a:gd name="T7" fmla="*/ 632 h 632"/>
              <a:gd name="T8" fmla="*/ 519 w 1031"/>
              <a:gd name="T9" fmla="*/ 0 h 632"/>
              <a:gd name="T10" fmla="*/ 664 w 1031"/>
              <a:gd name="T11" fmla="*/ 632 h 632"/>
              <a:gd name="T12" fmla="*/ 740 w 1031"/>
              <a:gd name="T13" fmla="*/ 632 h 632"/>
              <a:gd name="T14" fmla="*/ 886 w 1031"/>
              <a:gd name="T15" fmla="*/ 0 h 632"/>
              <a:gd name="T16" fmla="*/ 1031 w 1031"/>
              <a:gd name="T17" fmla="*/ 632 h 6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1"/>
              <a:gd name="T28" fmla="*/ 0 h 632"/>
              <a:gd name="T29" fmla="*/ 1031 w 1031"/>
              <a:gd name="T30" fmla="*/ 632 h 6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1" h="632">
                <a:moveTo>
                  <a:pt x="0" y="632"/>
                </a:moveTo>
                <a:lnTo>
                  <a:pt x="145" y="0"/>
                </a:lnTo>
                <a:lnTo>
                  <a:pt x="291" y="632"/>
                </a:lnTo>
                <a:lnTo>
                  <a:pt x="367" y="632"/>
                </a:lnTo>
                <a:lnTo>
                  <a:pt x="519" y="0"/>
                </a:lnTo>
                <a:lnTo>
                  <a:pt x="664" y="632"/>
                </a:lnTo>
                <a:lnTo>
                  <a:pt x="740" y="632"/>
                </a:lnTo>
                <a:lnTo>
                  <a:pt x="886" y="0"/>
                </a:lnTo>
                <a:lnTo>
                  <a:pt x="1031" y="632"/>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95" name="Rectangle 132"/>
          <p:cNvSpPr>
            <a:spLocks noChangeArrowheads="1"/>
          </p:cNvSpPr>
          <p:nvPr/>
        </p:nvSpPr>
        <p:spPr bwMode="auto">
          <a:xfrm>
            <a:off x="5619750" y="6154738"/>
            <a:ext cx="1762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-f</a:t>
            </a:r>
            <a:endParaRPr lang="en-GB">
              <a:latin typeface="Times New Roman" pitchFamily="18" charset="0"/>
            </a:endParaRPr>
          </a:p>
        </p:txBody>
      </p:sp>
      <p:sp>
        <p:nvSpPr>
          <p:cNvPr id="36996" name="Rectangle 133"/>
          <p:cNvSpPr>
            <a:spLocks noChangeArrowheads="1"/>
          </p:cNvSpPr>
          <p:nvPr/>
        </p:nvSpPr>
        <p:spPr bwMode="auto">
          <a:xfrm>
            <a:off x="5730875" y="6246813"/>
            <a:ext cx="1539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m</a:t>
            </a:r>
            <a:endParaRPr lang="en-GB">
              <a:latin typeface="Times New Roman" pitchFamily="18" charset="0"/>
            </a:endParaRPr>
          </a:p>
        </p:txBody>
      </p:sp>
      <p:sp>
        <p:nvSpPr>
          <p:cNvPr id="36997" name="Rectangle 134"/>
          <p:cNvSpPr>
            <a:spLocks noChangeArrowheads="1"/>
          </p:cNvSpPr>
          <p:nvPr/>
        </p:nvSpPr>
        <p:spPr bwMode="auto">
          <a:xfrm>
            <a:off x="5927725" y="6189663"/>
            <a:ext cx="1428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0</a:t>
            </a:r>
            <a:endParaRPr lang="en-GB">
              <a:latin typeface="Times New Roman" pitchFamily="18" charset="0"/>
            </a:endParaRPr>
          </a:p>
        </p:txBody>
      </p:sp>
      <p:sp>
        <p:nvSpPr>
          <p:cNvPr id="36998" name="Rectangle 135"/>
          <p:cNvSpPr>
            <a:spLocks noChangeArrowheads="1"/>
          </p:cNvSpPr>
          <p:nvPr/>
        </p:nvSpPr>
        <p:spPr bwMode="auto">
          <a:xfrm>
            <a:off x="6126163" y="6154738"/>
            <a:ext cx="1206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f</a:t>
            </a:r>
            <a:endParaRPr lang="en-GB">
              <a:latin typeface="Times New Roman" pitchFamily="18" charset="0"/>
            </a:endParaRPr>
          </a:p>
        </p:txBody>
      </p:sp>
      <p:sp>
        <p:nvSpPr>
          <p:cNvPr id="36999" name="Rectangle 136"/>
          <p:cNvSpPr>
            <a:spLocks noChangeArrowheads="1"/>
          </p:cNvSpPr>
          <p:nvPr/>
        </p:nvSpPr>
        <p:spPr bwMode="auto">
          <a:xfrm>
            <a:off x="6180138" y="6246813"/>
            <a:ext cx="153987"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m</a:t>
            </a:r>
            <a:endParaRPr lang="en-GB">
              <a:latin typeface="Times New Roman" pitchFamily="18" charset="0"/>
            </a:endParaRPr>
          </a:p>
        </p:txBody>
      </p:sp>
      <p:sp>
        <p:nvSpPr>
          <p:cNvPr id="37000" name="Rectangle 137"/>
          <p:cNvSpPr>
            <a:spLocks noChangeArrowheads="1"/>
          </p:cNvSpPr>
          <p:nvPr/>
        </p:nvSpPr>
        <p:spPr bwMode="auto">
          <a:xfrm>
            <a:off x="6499225" y="6154738"/>
            <a:ext cx="1206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f</a:t>
            </a:r>
            <a:endParaRPr lang="en-GB">
              <a:latin typeface="Times New Roman" pitchFamily="18" charset="0"/>
            </a:endParaRPr>
          </a:p>
        </p:txBody>
      </p:sp>
      <p:sp>
        <p:nvSpPr>
          <p:cNvPr id="37001" name="Rectangle 138"/>
          <p:cNvSpPr>
            <a:spLocks noChangeArrowheads="1"/>
          </p:cNvSpPr>
          <p:nvPr/>
        </p:nvSpPr>
        <p:spPr bwMode="auto">
          <a:xfrm>
            <a:off x="6554788" y="6246813"/>
            <a:ext cx="984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s</a:t>
            </a:r>
            <a:endParaRPr lang="en-GB">
              <a:latin typeface="Times New Roman" pitchFamily="18" charset="0"/>
            </a:endParaRPr>
          </a:p>
        </p:txBody>
      </p:sp>
      <p:sp>
        <p:nvSpPr>
          <p:cNvPr id="37002" name="Rectangle 139"/>
          <p:cNvSpPr>
            <a:spLocks noChangeArrowheads="1"/>
          </p:cNvSpPr>
          <p:nvPr/>
        </p:nvSpPr>
        <p:spPr bwMode="auto">
          <a:xfrm>
            <a:off x="5302250" y="6154738"/>
            <a:ext cx="1762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300">
                <a:solidFill>
                  <a:srgbClr val="000000"/>
                </a:solidFill>
                <a:latin typeface="Times" pitchFamily="18" charset="0"/>
              </a:rPr>
              <a:t>-f</a:t>
            </a:r>
            <a:endParaRPr lang="en-GB">
              <a:latin typeface="Times New Roman" pitchFamily="18" charset="0"/>
            </a:endParaRPr>
          </a:p>
        </p:txBody>
      </p:sp>
      <p:sp>
        <p:nvSpPr>
          <p:cNvPr id="37003" name="Rectangle 140"/>
          <p:cNvSpPr>
            <a:spLocks noChangeArrowheads="1"/>
          </p:cNvSpPr>
          <p:nvPr/>
        </p:nvSpPr>
        <p:spPr bwMode="auto">
          <a:xfrm>
            <a:off x="5411788" y="6246813"/>
            <a:ext cx="984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000">
                <a:solidFill>
                  <a:srgbClr val="000000"/>
                </a:solidFill>
                <a:latin typeface="Times" pitchFamily="18" charset="0"/>
              </a:rPr>
              <a:t>s</a:t>
            </a:r>
            <a:endParaRPr lang="en-GB">
              <a:latin typeface="Times New Roman" pitchFamily="18" charset="0"/>
            </a:endParaRPr>
          </a:p>
        </p:txBody>
      </p:sp>
      <p:sp>
        <p:nvSpPr>
          <p:cNvPr id="2" name="TextBox 1"/>
          <p:cNvSpPr txBox="1"/>
          <p:nvPr/>
        </p:nvSpPr>
        <p:spPr>
          <a:xfrm>
            <a:off x="143403" y="2798539"/>
            <a:ext cx="2036007" cy="923330"/>
          </a:xfrm>
          <a:prstGeom prst="rect">
            <a:avLst/>
          </a:prstGeom>
          <a:noFill/>
        </p:spPr>
        <p:txBody>
          <a:bodyPr wrap="none" rtlCol="0">
            <a:spAutoFit/>
          </a:bodyPr>
          <a:lstStyle/>
          <a:p>
            <a:r>
              <a:rPr lang="en-SG" dirty="0">
                <a:latin typeface="Times New Roman" panose="02020603050405020304" pitchFamily="18" charset="0"/>
                <a:cs typeface="Times New Roman" panose="02020603050405020304" pitchFamily="18" charset="0"/>
              </a:rPr>
              <a:t>Original signal in</a:t>
            </a:r>
          </a:p>
          <a:p>
            <a:r>
              <a:rPr lang="en-SG" dirty="0">
                <a:latin typeface="Times New Roman" panose="02020603050405020304" pitchFamily="18" charset="0"/>
                <a:cs typeface="Times New Roman" panose="02020603050405020304" pitchFamily="18" charset="0"/>
              </a:rPr>
              <a:t>Time and frequency</a:t>
            </a:r>
          </a:p>
          <a:p>
            <a:r>
              <a:rPr lang="en-SG" dirty="0">
                <a:latin typeface="Times New Roman" panose="02020603050405020304" pitchFamily="18" charset="0"/>
                <a:cs typeface="Times New Roman" panose="02020603050405020304" pitchFamily="18" charset="0"/>
              </a:rPr>
              <a:t>domain</a:t>
            </a:r>
          </a:p>
        </p:txBody>
      </p:sp>
      <p:sp>
        <p:nvSpPr>
          <p:cNvPr id="3" name="TextBox 2"/>
          <p:cNvSpPr txBox="1"/>
          <p:nvPr/>
        </p:nvSpPr>
        <p:spPr>
          <a:xfrm>
            <a:off x="298296" y="5122907"/>
            <a:ext cx="1601721" cy="369332"/>
          </a:xfrm>
          <a:prstGeom prst="rect">
            <a:avLst/>
          </a:prstGeom>
          <a:noFill/>
        </p:spPr>
        <p:txBody>
          <a:bodyPr wrap="none" rtlCol="0">
            <a:spAutoFit/>
          </a:bodyPr>
          <a:lstStyle/>
          <a:p>
            <a:r>
              <a:rPr lang="en-SG" dirty="0">
                <a:latin typeface="Times" panose="02020603050405020304" pitchFamily="18" charset="0"/>
                <a:cs typeface="Times" panose="02020603050405020304" pitchFamily="18" charset="0"/>
              </a:rPr>
              <a:t>Sampled signal</a:t>
            </a:r>
          </a:p>
        </p:txBody>
      </p:sp>
      <p:pic>
        <p:nvPicPr>
          <p:cNvPr id="4" name="59006619">
            <a:hlinkClick r:id="" action="ppaction://media"/>
            <a:extLst>
              <a:ext uri="{FF2B5EF4-FFF2-40B4-BE49-F238E27FC236}">
                <a16:creationId xmlns:a16="http://schemas.microsoft.com/office/drawing/2014/main" id="{F53F933C-4CE8-405B-A3BB-874880C9B6B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07400" y="6091238"/>
            <a:ext cx="487363" cy="487362"/>
          </a:xfrm>
          <a:prstGeom prst="rect">
            <a:avLst/>
          </a:prstGeom>
        </p:spPr>
      </p:pic>
      <p:sp>
        <p:nvSpPr>
          <p:cNvPr id="5" name="Footer Placeholder 4"/>
          <p:cNvSpPr>
            <a:spLocks noGrp="1"/>
          </p:cNvSpPr>
          <p:nvPr>
            <p:ph type="ftr" sz="quarter" idx="11"/>
          </p:nvPr>
        </p:nvSpPr>
        <p:spPr>
          <a:xfrm>
            <a:off x="704850" y="6394450"/>
            <a:ext cx="5421313" cy="365125"/>
          </a:xfrm>
        </p:spPr>
        <p:txBody>
          <a:bodyPr/>
          <a:lstStyle/>
          <a:p>
            <a:pPr>
              <a:defRPr/>
            </a:pPr>
            <a:r>
              <a:rPr lang="en-GB" dirty="0" smtClean="0"/>
              <a:t>Official (Open), Non-sensitive</a:t>
            </a:r>
            <a:endParaRPr lang="en-GB" dirty="0"/>
          </a:p>
        </p:txBody>
      </p:sp>
      <p:pic>
        <p:nvPicPr>
          <p:cNvPr id="6" name="Picture 3"/>
          <p:cNvPicPr>
            <a:picLocks noChangeAspect="1"/>
          </p:cNvPicPr>
          <p:nvPr/>
        </p:nvPicPr>
        <p:blipFill>
          <a:blip r:embed="rId7"/>
          <a:stretch>
            <a:fillRect/>
          </a:stretch>
        </p:blipFill>
        <p:spPr>
          <a:xfrm>
            <a:off x="7744251" y="121384"/>
            <a:ext cx="1420491" cy="323116"/>
          </a:xfrm>
          <a:prstGeom prst="rect">
            <a:avLst/>
          </a:prstGeom>
        </p:spPr>
      </p:pic>
    </p:spTree>
    <p:custDataLst>
      <p:tags r:id="rId1"/>
    </p:custDataLst>
    <p:extLst>
      <p:ext uri="{BB962C8B-B14F-4D97-AF65-F5344CB8AC3E}">
        <p14:creationId xmlns:p14="http://schemas.microsoft.com/office/powerpoint/2010/main" val="144103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Example 3</a:t>
            </a:r>
            <a:endParaRPr lang="en-GB" dirty="0">
              <a:latin typeface="Times New Roman" panose="02020603050405020304" pitchFamily="18" charset="0"/>
              <a:cs typeface="Times New Roman" panose="02020603050405020304" pitchFamily="18" charset="0"/>
            </a:endParaRPr>
          </a:p>
        </p:txBody>
      </p:sp>
      <p:sp>
        <p:nvSpPr>
          <p:cNvPr id="37892" name="Rectangle 4"/>
          <p:cNvSpPr>
            <a:spLocks noChangeArrowheads="1"/>
          </p:cNvSpPr>
          <p:nvPr/>
        </p:nvSpPr>
        <p:spPr bwMode="auto">
          <a:xfrm>
            <a:off x="1690688" y="823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pic>
        <p:nvPicPr>
          <p:cNvPr id="3789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1844675"/>
            <a:ext cx="51816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66700" y="3540700"/>
            <a:ext cx="3573799" cy="646331"/>
          </a:xfrm>
          <a:prstGeom prst="rect">
            <a:avLst/>
          </a:prstGeom>
          <a:noFill/>
        </p:spPr>
        <p:txBody>
          <a:bodyPr wrap="none" rtlCol="0">
            <a:spAutoFit/>
          </a:bodyPr>
          <a:lstStyle/>
          <a:p>
            <a:r>
              <a:rPr lang="en-SG" dirty="0">
                <a:latin typeface="Times New Roman" panose="02020603050405020304" pitchFamily="18" charset="0"/>
                <a:cs typeface="Times New Roman" panose="02020603050405020304" pitchFamily="18" charset="0"/>
              </a:rPr>
              <a:t>Ideal low pass filter, fc is half of the </a:t>
            </a:r>
          </a:p>
          <a:p>
            <a:r>
              <a:rPr lang="en-SG" dirty="0">
                <a:latin typeface="Times New Roman" panose="02020603050405020304" pitchFamily="18" charset="0"/>
                <a:cs typeface="Times New Roman" panose="02020603050405020304" pitchFamily="18" charset="0"/>
              </a:rPr>
              <a:t>Sampling frequency</a:t>
            </a:r>
          </a:p>
        </p:txBody>
      </p:sp>
      <p:cxnSp>
        <p:nvCxnSpPr>
          <p:cNvPr id="4" name="Straight Arrow Connector 3"/>
          <p:cNvCxnSpPr/>
          <p:nvPr/>
        </p:nvCxnSpPr>
        <p:spPr>
          <a:xfrm>
            <a:off x="2771800" y="4005064"/>
            <a:ext cx="1914500" cy="181967"/>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3" name="59006657">
            <a:hlinkClick r:id="" action="ppaction://media"/>
            <a:extLst>
              <a:ext uri="{FF2B5EF4-FFF2-40B4-BE49-F238E27FC236}">
                <a16:creationId xmlns:a16="http://schemas.microsoft.com/office/drawing/2014/main" id="{356DFC02-1029-4E63-8171-FA6E4F46AC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58188" y="6321425"/>
            <a:ext cx="487362" cy="487363"/>
          </a:xfrm>
          <a:prstGeom prst="rect">
            <a:avLst/>
          </a:prstGeom>
        </p:spPr>
      </p:pic>
      <p:sp>
        <p:nvSpPr>
          <p:cNvPr id="5" name="Footer Placeholder 4"/>
          <p:cNvSpPr>
            <a:spLocks noGrp="1"/>
          </p:cNvSpPr>
          <p:nvPr>
            <p:ph type="ftr" sz="quarter" idx="11"/>
          </p:nvPr>
        </p:nvSpPr>
        <p:spPr/>
        <p:txBody>
          <a:bodyPr/>
          <a:lstStyle/>
          <a:p>
            <a:pPr>
              <a:defRPr/>
            </a:pPr>
            <a:r>
              <a:rPr lang="en-GB" smtClean="0"/>
              <a:t>Official (Open), Non-sensitive</a:t>
            </a:r>
            <a:endParaRPr lang="en-GB"/>
          </a:p>
        </p:txBody>
      </p:sp>
      <p:pic>
        <p:nvPicPr>
          <p:cNvPr id="6" name="Picture 3"/>
          <p:cNvPicPr>
            <a:picLocks noChangeAspect="1"/>
          </p:cNvPicPr>
          <p:nvPr/>
        </p:nvPicPr>
        <p:blipFill>
          <a:blip r:embed="rId8"/>
          <a:stretch>
            <a:fillRect/>
          </a:stretch>
        </p:blipFill>
        <p:spPr>
          <a:xfrm>
            <a:off x="7668107" y="125815"/>
            <a:ext cx="1420491" cy="323116"/>
          </a:xfrm>
          <a:prstGeom prst="rect">
            <a:avLst/>
          </a:prstGeom>
        </p:spPr>
      </p:pic>
    </p:spTree>
    <p:custDataLst>
      <p:tags r:id="rId1"/>
    </p:custDataLst>
    <p:extLst>
      <p:ext uri="{BB962C8B-B14F-4D97-AF65-F5344CB8AC3E}">
        <p14:creationId xmlns:p14="http://schemas.microsoft.com/office/powerpoint/2010/main" val="403946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Example 3</a:t>
            </a:r>
            <a:endParaRPr lang="en-GB" dirty="0">
              <a:latin typeface="Times New Roman" panose="02020603050405020304" pitchFamily="18" charset="0"/>
              <a:cs typeface="Times New Roman" panose="02020603050405020304" pitchFamily="18" charset="0"/>
            </a:endParaRPr>
          </a:p>
        </p:txBody>
      </p:sp>
      <p:sp>
        <p:nvSpPr>
          <p:cNvPr id="38916" name="Rectangle 3"/>
          <p:cNvSpPr>
            <a:spLocks noGrp="1" noChangeArrowheads="1"/>
          </p:cNvSpPr>
          <p:nvPr>
            <p:ph type="body" sz="half" idx="1"/>
          </p:nvPr>
        </p:nvSpPr>
        <p:spPr>
          <a:xfrm>
            <a:off x="457200" y="1600200"/>
            <a:ext cx="4035425" cy="4525963"/>
          </a:xfrm>
        </p:spPr>
        <p:txBody>
          <a:bodyPr/>
          <a:lstStyle/>
          <a:p>
            <a:pPr marL="0" indent="0" eaLnBrk="1" hangingPunct="1">
              <a:buFontTx/>
              <a:buNone/>
            </a:pPr>
            <a:r>
              <a:rPr lang="en-GB" sz="2800" dirty="0">
                <a:solidFill>
                  <a:schemeClr val="accent1">
                    <a:lumMod val="75000"/>
                  </a:schemeClr>
                </a:solidFill>
                <a:latin typeface="Times New Roman" panose="02020603050405020304" pitchFamily="18" charset="0"/>
                <a:cs typeface="Times New Roman" panose="02020603050405020304" pitchFamily="18" charset="0"/>
              </a:rPr>
              <a:t>A signal has a frequency spectrum as shown:</a:t>
            </a:r>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a:p>
            <a:pPr marL="0" indent="0" eaLnBrk="1" hangingPunct="1">
              <a:buFontTx/>
              <a:buNone/>
            </a:pPr>
            <a:r>
              <a:rPr lang="en-GB" sz="2800" dirty="0">
                <a:solidFill>
                  <a:schemeClr val="accent1">
                    <a:lumMod val="75000"/>
                  </a:schemeClr>
                </a:solidFill>
                <a:latin typeface="Times New Roman" panose="02020603050405020304" pitchFamily="18" charset="0"/>
                <a:cs typeface="Times New Roman" panose="02020603050405020304" pitchFamily="18" charset="0"/>
              </a:rPr>
              <a:t>The signal is sampled at </a:t>
            </a:r>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a:p>
            <a:pPr marL="0" indent="0" eaLnBrk="1" hangingPunct="1">
              <a:buFontTx/>
              <a:buNone/>
            </a:pPr>
            <a:r>
              <a:rPr lang="en-US" sz="2800" dirty="0">
                <a:solidFill>
                  <a:schemeClr val="accent1">
                    <a:lumMod val="75000"/>
                  </a:schemeClr>
                </a:solidFill>
                <a:latin typeface="Times New Roman" panose="02020603050405020304" pitchFamily="18" charset="0"/>
                <a:cs typeface="Times New Roman" panose="02020603050405020304" pitchFamily="18" charset="0"/>
              </a:rPr>
              <a:t>(</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i</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GB" sz="2800" dirty="0" err="1">
                <a:solidFill>
                  <a:schemeClr val="accent1">
                    <a:lumMod val="75000"/>
                  </a:schemeClr>
                </a:solidFill>
                <a:latin typeface="Times New Roman" panose="02020603050405020304" pitchFamily="18" charset="0"/>
                <a:cs typeface="Times New Roman" panose="02020603050405020304" pitchFamily="18" charset="0"/>
              </a:rPr>
              <a:t>f</a:t>
            </a:r>
            <a:r>
              <a:rPr lang="en-GB" sz="2800" baseline="-30000" dirty="0" err="1">
                <a:solidFill>
                  <a:schemeClr val="accent1">
                    <a:lumMod val="75000"/>
                  </a:schemeClr>
                </a:solidFill>
                <a:latin typeface="Times New Roman" panose="02020603050405020304" pitchFamily="18" charset="0"/>
                <a:cs typeface="Times New Roman" panose="02020603050405020304" pitchFamily="18" charset="0"/>
              </a:rPr>
              <a:t>s</a:t>
            </a:r>
            <a:r>
              <a:rPr lang="en-GB" sz="2800" dirty="0">
                <a:solidFill>
                  <a:schemeClr val="accent1">
                    <a:lumMod val="75000"/>
                  </a:schemeClr>
                </a:solidFill>
                <a:latin typeface="Times New Roman" panose="02020603050405020304" pitchFamily="18" charset="0"/>
                <a:cs typeface="Times New Roman" panose="02020603050405020304" pitchFamily="18" charset="0"/>
              </a:rPr>
              <a:t> = 3 </a:t>
            </a:r>
            <a:r>
              <a:rPr lang="en-US" sz="2800" dirty="0">
                <a:solidFill>
                  <a:schemeClr val="accent1">
                    <a:lumMod val="75000"/>
                  </a:schemeClr>
                </a:solidFill>
                <a:latin typeface="Times New Roman" panose="02020603050405020304" pitchFamily="18" charset="0"/>
                <a:cs typeface="Times New Roman" panose="02020603050405020304" pitchFamily="18" charset="0"/>
              </a:rPr>
              <a:t>k</a:t>
            </a:r>
            <a:r>
              <a:rPr lang="en-GB" sz="2800" dirty="0">
                <a:solidFill>
                  <a:schemeClr val="accent1">
                    <a:lumMod val="75000"/>
                  </a:schemeClr>
                </a:solidFill>
                <a:latin typeface="Times New Roman" panose="02020603050405020304" pitchFamily="18" charset="0"/>
                <a:cs typeface="Times New Roman" panose="02020603050405020304" pitchFamily="18" charset="0"/>
              </a:rPr>
              <a:t>Hz </a:t>
            </a:r>
          </a:p>
          <a:p>
            <a:pPr marL="0" indent="0" eaLnBrk="1" hangingPunct="1">
              <a:buFontTx/>
              <a:buNone/>
            </a:pPr>
            <a:r>
              <a:rPr lang="en-US" sz="2800" dirty="0">
                <a:solidFill>
                  <a:schemeClr val="accent1">
                    <a:lumMod val="75000"/>
                  </a:schemeClr>
                </a:solidFill>
                <a:latin typeface="Times New Roman" panose="02020603050405020304" pitchFamily="18" charset="0"/>
                <a:cs typeface="Times New Roman" panose="02020603050405020304" pitchFamily="18" charset="0"/>
              </a:rPr>
              <a:t>(ii)	</a:t>
            </a:r>
            <a:r>
              <a:rPr lang="en-GB" sz="2800" dirty="0" err="1">
                <a:solidFill>
                  <a:schemeClr val="accent1">
                    <a:lumMod val="75000"/>
                  </a:schemeClr>
                </a:solidFill>
                <a:latin typeface="Times New Roman" panose="02020603050405020304" pitchFamily="18" charset="0"/>
                <a:cs typeface="Times New Roman" panose="02020603050405020304" pitchFamily="18" charset="0"/>
              </a:rPr>
              <a:t>f</a:t>
            </a:r>
            <a:r>
              <a:rPr lang="en-GB" sz="2800" baseline="-30000" dirty="0" err="1">
                <a:solidFill>
                  <a:schemeClr val="accent1">
                    <a:lumMod val="75000"/>
                  </a:schemeClr>
                </a:solidFill>
                <a:latin typeface="Times New Roman" panose="02020603050405020304" pitchFamily="18" charset="0"/>
                <a:cs typeface="Times New Roman" panose="02020603050405020304" pitchFamily="18" charset="0"/>
              </a:rPr>
              <a:t>s</a:t>
            </a:r>
            <a:r>
              <a:rPr lang="en-GB" sz="2800" dirty="0">
                <a:solidFill>
                  <a:schemeClr val="accent1">
                    <a:lumMod val="75000"/>
                  </a:schemeClr>
                </a:solidFill>
                <a:latin typeface="Times New Roman" panose="02020603050405020304" pitchFamily="18" charset="0"/>
                <a:cs typeface="Times New Roman" panose="02020603050405020304" pitchFamily="18" charset="0"/>
              </a:rPr>
              <a:t> = </a:t>
            </a:r>
            <a:r>
              <a:rPr lang="en-US" sz="2800" dirty="0">
                <a:solidFill>
                  <a:schemeClr val="accent1">
                    <a:lumMod val="75000"/>
                  </a:schemeClr>
                </a:solidFill>
                <a:latin typeface="Times New Roman" panose="02020603050405020304" pitchFamily="18" charset="0"/>
                <a:cs typeface="Times New Roman" panose="02020603050405020304" pitchFamily="18" charset="0"/>
              </a:rPr>
              <a:t>5</a:t>
            </a:r>
            <a:r>
              <a:rPr lang="en-GB"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a:solidFill>
                  <a:schemeClr val="accent1">
                    <a:lumMod val="75000"/>
                  </a:schemeClr>
                </a:solidFill>
                <a:latin typeface="Times New Roman" panose="02020603050405020304" pitchFamily="18" charset="0"/>
                <a:cs typeface="Times New Roman" panose="02020603050405020304" pitchFamily="18" charset="0"/>
              </a:rPr>
              <a:t>k</a:t>
            </a:r>
            <a:r>
              <a:rPr lang="en-GB" sz="2800" dirty="0">
                <a:solidFill>
                  <a:schemeClr val="accent1">
                    <a:lumMod val="75000"/>
                  </a:schemeClr>
                </a:solidFill>
                <a:latin typeface="Times New Roman" panose="02020603050405020304" pitchFamily="18" charset="0"/>
                <a:cs typeface="Times New Roman" panose="02020603050405020304" pitchFamily="18" charset="0"/>
              </a:rPr>
              <a:t>Hz </a:t>
            </a:r>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a:p>
            <a:pPr marL="0" indent="0" eaLnBrk="1" hangingPunct="1">
              <a:buFontTx/>
              <a:buNone/>
            </a:pPr>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a:p>
            <a:pPr marL="0" indent="0" eaLnBrk="1" hangingPunct="1">
              <a:buFontTx/>
              <a:buNone/>
            </a:pPr>
            <a:r>
              <a:rPr lang="en-GB" sz="2800" dirty="0">
                <a:solidFill>
                  <a:schemeClr val="accent1">
                    <a:lumMod val="75000"/>
                  </a:schemeClr>
                </a:solidFill>
                <a:latin typeface="Times New Roman" panose="02020603050405020304" pitchFamily="18" charset="0"/>
                <a:cs typeface="Times New Roman" panose="02020603050405020304" pitchFamily="18" charset="0"/>
              </a:rPr>
              <a:t>Sketch the spectra of the sampled signals. </a:t>
            </a:r>
          </a:p>
        </p:txBody>
      </p:sp>
      <p:pic>
        <p:nvPicPr>
          <p:cNvPr id="389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71800"/>
            <a:ext cx="4419600"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59006665">
            <a:hlinkClick r:id="" action="ppaction://media"/>
            <a:extLst>
              <a:ext uri="{FF2B5EF4-FFF2-40B4-BE49-F238E27FC236}">
                <a16:creationId xmlns:a16="http://schemas.microsoft.com/office/drawing/2014/main" id="{C10E1034-E8B5-44DF-9687-76D6FBA3E13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67725" y="6261100"/>
            <a:ext cx="487363"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pic>
        <p:nvPicPr>
          <p:cNvPr id="4" name="Picture 3"/>
          <p:cNvPicPr>
            <a:picLocks noChangeAspect="1"/>
          </p:cNvPicPr>
          <p:nvPr/>
        </p:nvPicPr>
        <p:blipFill>
          <a:blip r:embed="rId8"/>
          <a:stretch>
            <a:fillRect/>
          </a:stretch>
        </p:blipFill>
        <p:spPr>
          <a:xfrm>
            <a:off x="7719498" y="92076"/>
            <a:ext cx="1420491" cy="323116"/>
          </a:xfrm>
          <a:prstGeom prst="rect">
            <a:avLst/>
          </a:prstGeom>
        </p:spPr>
      </p:pic>
    </p:spTree>
    <p:custDataLst>
      <p:tags r:id="rId1"/>
    </p:custDataLst>
    <p:extLst>
      <p:ext uri="{BB962C8B-B14F-4D97-AF65-F5344CB8AC3E}">
        <p14:creationId xmlns:p14="http://schemas.microsoft.com/office/powerpoint/2010/main" val="375725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Example 3</a:t>
            </a:r>
            <a:endParaRPr lang="en-GB" dirty="0">
              <a:latin typeface="Times New Roman" panose="02020603050405020304" pitchFamily="18" charset="0"/>
              <a:cs typeface="Times New Roman" panose="02020603050405020304" pitchFamily="18" charset="0"/>
            </a:endParaRPr>
          </a:p>
        </p:txBody>
      </p:sp>
      <p:sp>
        <p:nvSpPr>
          <p:cNvPr id="39940" name="Rectangle 4"/>
          <p:cNvSpPr>
            <a:spLocks noChangeArrowheads="1"/>
          </p:cNvSpPr>
          <p:nvPr/>
        </p:nvSpPr>
        <p:spPr bwMode="auto">
          <a:xfrm>
            <a:off x="2581275" y="1581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sp>
        <p:nvSpPr>
          <p:cNvPr id="39941" name="Rectangle 6"/>
          <p:cNvSpPr>
            <a:spLocks noChangeArrowheads="1"/>
          </p:cNvSpPr>
          <p:nvPr/>
        </p:nvSpPr>
        <p:spPr bwMode="auto">
          <a:xfrm>
            <a:off x="2344738" y="2041525"/>
            <a:ext cx="4857750" cy="4508500"/>
          </a:xfrm>
          <a:prstGeom prst="rect">
            <a:avLst/>
          </a:prstGeom>
          <a:solidFill>
            <a:srgbClr val="FFFFFF"/>
          </a:solidFill>
          <a:ln w="17463">
            <a:solidFill>
              <a:srgbClr val="FFFFFF"/>
            </a:solidFill>
            <a:miter lim="800000"/>
            <a:headEnd/>
            <a:tailEnd/>
          </a:ln>
        </p:spPr>
        <p:txBody>
          <a:bodyPr/>
          <a:lstStyle/>
          <a:p>
            <a:endParaRPr lang="en-US"/>
          </a:p>
        </p:txBody>
      </p:sp>
      <p:sp>
        <p:nvSpPr>
          <p:cNvPr id="39942" name="Rectangle 7"/>
          <p:cNvSpPr>
            <a:spLocks noChangeArrowheads="1"/>
          </p:cNvSpPr>
          <p:nvPr/>
        </p:nvSpPr>
        <p:spPr bwMode="auto">
          <a:xfrm>
            <a:off x="2986088" y="2166938"/>
            <a:ext cx="3744912" cy="985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43" name="Rectangle 8"/>
          <p:cNvSpPr>
            <a:spLocks noChangeArrowheads="1"/>
          </p:cNvSpPr>
          <p:nvPr/>
        </p:nvSpPr>
        <p:spPr bwMode="auto">
          <a:xfrm>
            <a:off x="2986088" y="2166938"/>
            <a:ext cx="3744912" cy="985837"/>
          </a:xfrm>
          <a:prstGeom prst="rect">
            <a:avLst/>
          </a:prstGeom>
          <a:noFill/>
          <a:ln w="174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944" name="Line 9"/>
          <p:cNvSpPr>
            <a:spLocks noChangeShapeType="1"/>
          </p:cNvSpPr>
          <p:nvPr/>
        </p:nvSpPr>
        <p:spPr bwMode="auto">
          <a:xfrm>
            <a:off x="2986088" y="2166938"/>
            <a:ext cx="3744912"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45" name="Line 10"/>
          <p:cNvSpPr>
            <a:spLocks noChangeShapeType="1"/>
          </p:cNvSpPr>
          <p:nvPr/>
        </p:nvSpPr>
        <p:spPr bwMode="auto">
          <a:xfrm>
            <a:off x="2986088" y="3152775"/>
            <a:ext cx="374491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46" name="Line 11"/>
          <p:cNvSpPr>
            <a:spLocks noChangeShapeType="1"/>
          </p:cNvSpPr>
          <p:nvPr/>
        </p:nvSpPr>
        <p:spPr bwMode="auto">
          <a:xfrm flipV="1">
            <a:off x="6731000" y="2166938"/>
            <a:ext cx="1588" cy="9858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47" name="Line 12"/>
          <p:cNvSpPr>
            <a:spLocks noChangeShapeType="1"/>
          </p:cNvSpPr>
          <p:nvPr/>
        </p:nvSpPr>
        <p:spPr bwMode="auto">
          <a:xfrm flipV="1">
            <a:off x="2986088" y="2166938"/>
            <a:ext cx="1587" cy="9858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48" name="Line 13"/>
          <p:cNvSpPr>
            <a:spLocks noChangeShapeType="1"/>
          </p:cNvSpPr>
          <p:nvPr/>
        </p:nvSpPr>
        <p:spPr bwMode="auto">
          <a:xfrm>
            <a:off x="2986088" y="3152775"/>
            <a:ext cx="374491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49" name="Line 14"/>
          <p:cNvSpPr>
            <a:spLocks noChangeShapeType="1"/>
          </p:cNvSpPr>
          <p:nvPr/>
        </p:nvSpPr>
        <p:spPr bwMode="auto">
          <a:xfrm flipV="1">
            <a:off x="2986088" y="2166938"/>
            <a:ext cx="1587" cy="9858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50" name="Line 15"/>
          <p:cNvSpPr>
            <a:spLocks noChangeShapeType="1"/>
          </p:cNvSpPr>
          <p:nvPr/>
        </p:nvSpPr>
        <p:spPr bwMode="auto">
          <a:xfrm flipV="1">
            <a:off x="2986088" y="3122613"/>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51" name="Line 16"/>
          <p:cNvSpPr>
            <a:spLocks noChangeShapeType="1"/>
          </p:cNvSpPr>
          <p:nvPr/>
        </p:nvSpPr>
        <p:spPr bwMode="auto">
          <a:xfrm>
            <a:off x="2986088" y="216693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52" name="Rectangle 17"/>
          <p:cNvSpPr>
            <a:spLocks noChangeArrowheads="1"/>
          </p:cNvSpPr>
          <p:nvPr/>
        </p:nvSpPr>
        <p:spPr bwMode="auto">
          <a:xfrm>
            <a:off x="2851150" y="3216275"/>
            <a:ext cx="2873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-7</a:t>
            </a:r>
            <a:endParaRPr lang="en-GB">
              <a:latin typeface="Times New Roman" pitchFamily="18" charset="0"/>
            </a:endParaRPr>
          </a:p>
        </p:txBody>
      </p:sp>
      <p:sp>
        <p:nvSpPr>
          <p:cNvPr id="39953" name="Line 18"/>
          <p:cNvSpPr>
            <a:spLocks noChangeShapeType="1"/>
          </p:cNvSpPr>
          <p:nvPr/>
        </p:nvSpPr>
        <p:spPr bwMode="auto">
          <a:xfrm flipV="1">
            <a:off x="3255963" y="3122613"/>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54" name="Line 19"/>
          <p:cNvSpPr>
            <a:spLocks noChangeShapeType="1"/>
          </p:cNvSpPr>
          <p:nvPr/>
        </p:nvSpPr>
        <p:spPr bwMode="auto">
          <a:xfrm>
            <a:off x="3255963" y="216693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55" name="Rectangle 20"/>
          <p:cNvSpPr>
            <a:spLocks noChangeArrowheads="1"/>
          </p:cNvSpPr>
          <p:nvPr/>
        </p:nvSpPr>
        <p:spPr bwMode="auto">
          <a:xfrm>
            <a:off x="3121025" y="3216275"/>
            <a:ext cx="2873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-6</a:t>
            </a:r>
            <a:endParaRPr lang="en-GB">
              <a:latin typeface="Times New Roman" pitchFamily="18" charset="0"/>
            </a:endParaRPr>
          </a:p>
        </p:txBody>
      </p:sp>
      <p:sp>
        <p:nvSpPr>
          <p:cNvPr id="39956" name="Line 21"/>
          <p:cNvSpPr>
            <a:spLocks noChangeShapeType="1"/>
          </p:cNvSpPr>
          <p:nvPr/>
        </p:nvSpPr>
        <p:spPr bwMode="auto">
          <a:xfrm flipV="1">
            <a:off x="3525838" y="3122613"/>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57" name="Line 22"/>
          <p:cNvSpPr>
            <a:spLocks noChangeShapeType="1"/>
          </p:cNvSpPr>
          <p:nvPr/>
        </p:nvSpPr>
        <p:spPr bwMode="auto">
          <a:xfrm>
            <a:off x="3525838" y="216693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58" name="Rectangle 23"/>
          <p:cNvSpPr>
            <a:spLocks noChangeArrowheads="1"/>
          </p:cNvSpPr>
          <p:nvPr/>
        </p:nvSpPr>
        <p:spPr bwMode="auto">
          <a:xfrm>
            <a:off x="3390900" y="3216275"/>
            <a:ext cx="2873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-5</a:t>
            </a:r>
            <a:endParaRPr lang="en-GB">
              <a:latin typeface="Times New Roman" pitchFamily="18" charset="0"/>
            </a:endParaRPr>
          </a:p>
        </p:txBody>
      </p:sp>
      <p:sp>
        <p:nvSpPr>
          <p:cNvPr id="39959" name="Line 24"/>
          <p:cNvSpPr>
            <a:spLocks noChangeShapeType="1"/>
          </p:cNvSpPr>
          <p:nvPr/>
        </p:nvSpPr>
        <p:spPr bwMode="auto">
          <a:xfrm flipV="1">
            <a:off x="3795713" y="3122613"/>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60" name="Line 25"/>
          <p:cNvSpPr>
            <a:spLocks noChangeShapeType="1"/>
          </p:cNvSpPr>
          <p:nvPr/>
        </p:nvSpPr>
        <p:spPr bwMode="auto">
          <a:xfrm>
            <a:off x="3795713" y="216693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61" name="Rectangle 26"/>
          <p:cNvSpPr>
            <a:spLocks noChangeArrowheads="1"/>
          </p:cNvSpPr>
          <p:nvPr/>
        </p:nvSpPr>
        <p:spPr bwMode="auto">
          <a:xfrm>
            <a:off x="3660775" y="3216275"/>
            <a:ext cx="2873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-4</a:t>
            </a:r>
            <a:endParaRPr lang="en-GB">
              <a:latin typeface="Times New Roman" pitchFamily="18" charset="0"/>
            </a:endParaRPr>
          </a:p>
        </p:txBody>
      </p:sp>
      <p:sp>
        <p:nvSpPr>
          <p:cNvPr id="39962" name="Line 27"/>
          <p:cNvSpPr>
            <a:spLocks noChangeShapeType="1"/>
          </p:cNvSpPr>
          <p:nvPr/>
        </p:nvSpPr>
        <p:spPr bwMode="auto">
          <a:xfrm flipV="1">
            <a:off x="4049713" y="3122613"/>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63" name="Line 28"/>
          <p:cNvSpPr>
            <a:spLocks noChangeShapeType="1"/>
          </p:cNvSpPr>
          <p:nvPr/>
        </p:nvSpPr>
        <p:spPr bwMode="auto">
          <a:xfrm>
            <a:off x="4049713" y="216693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64" name="Rectangle 29"/>
          <p:cNvSpPr>
            <a:spLocks noChangeArrowheads="1"/>
          </p:cNvSpPr>
          <p:nvPr/>
        </p:nvSpPr>
        <p:spPr bwMode="auto">
          <a:xfrm>
            <a:off x="3914775" y="3216275"/>
            <a:ext cx="2873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-3</a:t>
            </a:r>
            <a:endParaRPr lang="en-GB">
              <a:latin typeface="Times New Roman" pitchFamily="18" charset="0"/>
            </a:endParaRPr>
          </a:p>
        </p:txBody>
      </p:sp>
      <p:sp>
        <p:nvSpPr>
          <p:cNvPr id="39965" name="Line 30"/>
          <p:cNvSpPr>
            <a:spLocks noChangeShapeType="1"/>
          </p:cNvSpPr>
          <p:nvPr/>
        </p:nvSpPr>
        <p:spPr bwMode="auto">
          <a:xfrm flipV="1">
            <a:off x="4319588" y="3122613"/>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66" name="Line 31"/>
          <p:cNvSpPr>
            <a:spLocks noChangeShapeType="1"/>
          </p:cNvSpPr>
          <p:nvPr/>
        </p:nvSpPr>
        <p:spPr bwMode="auto">
          <a:xfrm>
            <a:off x="4319588" y="216693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67" name="Rectangle 32"/>
          <p:cNvSpPr>
            <a:spLocks noChangeArrowheads="1"/>
          </p:cNvSpPr>
          <p:nvPr/>
        </p:nvSpPr>
        <p:spPr bwMode="auto">
          <a:xfrm>
            <a:off x="4184650" y="3216275"/>
            <a:ext cx="2873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-2</a:t>
            </a:r>
            <a:endParaRPr lang="en-GB">
              <a:latin typeface="Times New Roman" pitchFamily="18" charset="0"/>
            </a:endParaRPr>
          </a:p>
        </p:txBody>
      </p:sp>
      <p:sp>
        <p:nvSpPr>
          <p:cNvPr id="39968" name="Line 33"/>
          <p:cNvSpPr>
            <a:spLocks noChangeShapeType="1"/>
          </p:cNvSpPr>
          <p:nvPr/>
        </p:nvSpPr>
        <p:spPr bwMode="auto">
          <a:xfrm flipV="1">
            <a:off x="4589463" y="3122613"/>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69" name="Line 34"/>
          <p:cNvSpPr>
            <a:spLocks noChangeShapeType="1"/>
          </p:cNvSpPr>
          <p:nvPr/>
        </p:nvSpPr>
        <p:spPr bwMode="auto">
          <a:xfrm>
            <a:off x="4589463" y="216693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70" name="Rectangle 35"/>
          <p:cNvSpPr>
            <a:spLocks noChangeArrowheads="1"/>
          </p:cNvSpPr>
          <p:nvPr/>
        </p:nvSpPr>
        <p:spPr bwMode="auto">
          <a:xfrm>
            <a:off x="4454525" y="3216275"/>
            <a:ext cx="2873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-1</a:t>
            </a:r>
            <a:endParaRPr lang="en-GB">
              <a:latin typeface="Times New Roman" pitchFamily="18" charset="0"/>
            </a:endParaRPr>
          </a:p>
        </p:txBody>
      </p:sp>
      <p:sp>
        <p:nvSpPr>
          <p:cNvPr id="39971" name="Line 36"/>
          <p:cNvSpPr>
            <a:spLocks noChangeShapeType="1"/>
          </p:cNvSpPr>
          <p:nvPr/>
        </p:nvSpPr>
        <p:spPr bwMode="auto">
          <a:xfrm flipV="1">
            <a:off x="4859338" y="3122613"/>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72" name="Line 37"/>
          <p:cNvSpPr>
            <a:spLocks noChangeShapeType="1"/>
          </p:cNvSpPr>
          <p:nvPr/>
        </p:nvSpPr>
        <p:spPr bwMode="auto">
          <a:xfrm>
            <a:off x="4859338" y="216693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73" name="Rectangle 38"/>
          <p:cNvSpPr>
            <a:spLocks noChangeArrowheads="1"/>
          </p:cNvSpPr>
          <p:nvPr/>
        </p:nvSpPr>
        <p:spPr bwMode="auto">
          <a:xfrm>
            <a:off x="4808538" y="3216275"/>
            <a:ext cx="2032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0</a:t>
            </a:r>
            <a:endParaRPr lang="en-GB">
              <a:latin typeface="Times New Roman" pitchFamily="18" charset="0"/>
            </a:endParaRPr>
          </a:p>
        </p:txBody>
      </p:sp>
      <p:sp>
        <p:nvSpPr>
          <p:cNvPr id="39974" name="Line 39"/>
          <p:cNvSpPr>
            <a:spLocks noChangeShapeType="1"/>
          </p:cNvSpPr>
          <p:nvPr/>
        </p:nvSpPr>
        <p:spPr bwMode="auto">
          <a:xfrm flipV="1">
            <a:off x="5129213" y="3122613"/>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75" name="Line 40"/>
          <p:cNvSpPr>
            <a:spLocks noChangeShapeType="1"/>
          </p:cNvSpPr>
          <p:nvPr/>
        </p:nvSpPr>
        <p:spPr bwMode="auto">
          <a:xfrm>
            <a:off x="5129213" y="216693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76" name="Rectangle 41"/>
          <p:cNvSpPr>
            <a:spLocks noChangeArrowheads="1"/>
          </p:cNvSpPr>
          <p:nvPr/>
        </p:nvSpPr>
        <p:spPr bwMode="auto">
          <a:xfrm>
            <a:off x="5078413" y="3216275"/>
            <a:ext cx="2032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1</a:t>
            </a:r>
            <a:endParaRPr lang="en-GB">
              <a:latin typeface="Times New Roman" pitchFamily="18" charset="0"/>
            </a:endParaRPr>
          </a:p>
        </p:txBody>
      </p:sp>
      <p:sp>
        <p:nvSpPr>
          <p:cNvPr id="39977" name="Line 42"/>
          <p:cNvSpPr>
            <a:spLocks noChangeShapeType="1"/>
          </p:cNvSpPr>
          <p:nvPr/>
        </p:nvSpPr>
        <p:spPr bwMode="auto">
          <a:xfrm flipV="1">
            <a:off x="5399088" y="3122613"/>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78" name="Line 43"/>
          <p:cNvSpPr>
            <a:spLocks noChangeShapeType="1"/>
          </p:cNvSpPr>
          <p:nvPr/>
        </p:nvSpPr>
        <p:spPr bwMode="auto">
          <a:xfrm>
            <a:off x="5399088" y="216693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79" name="Rectangle 44"/>
          <p:cNvSpPr>
            <a:spLocks noChangeArrowheads="1"/>
          </p:cNvSpPr>
          <p:nvPr/>
        </p:nvSpPr>
        <p:spPr bwMode="auto">
          <a:xfrm>
            <a:off x="5348288" y="3216275"/>
            <a:ext cx="2032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2</a:t>
            </a:r>
            <a:endParaRPr lang="en-GB">
              <a:latin typeface="Times New Roman" pitchFamily="18" charset="0"/>
            </a:endParaRPr>
          </a:p>
        </p:txBody>
      </p:sp>
      <p:sp>
        <p:nvSpPr>
          <p:cNvPr id="39980" name="Line 45"/>
          <p:cNvSpPr>
            <a:spLocks noChangeShapeType="1"/>
          </p:cNvSpPr>
          <p:nvPr/>
        </p:nvSpPr>
        <p:spPr bwMode="auto">
          <a:xfrm flipV="1">
            <a:off x="5668963" y="3122613"/>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81" name="Line 46"/>
          <p:cNvSpPr>
            <a:spLocks noChangeShapeType="1"/>
          </p:cNvSpPr>
          <p:nvPr/>
        </p:nvSpPr>
        <p:spPr bwMode="auto">
          <a:xfrm>
            <a:off x="5668963" y="216693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82" name="Rectangle 47"/>
          <p:cNvSpPr>
            <a:spLocks noChangeArrowheads="1"/>
          </p:cNvSpPr>
          <p:nvPr/>
        </p:nvSpPr>
        <p:spPr bwMode="auto">
          <a:xfrm>
            <a:off x="5618163" y="3216275"/>
            <a:ext cx="2032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3</a:t>
            </a:r>
            <a:endParaRPr lang="en-GB">
              <a:latin typeface="Times New Roman" pitchFamily="18" charset="0"/>
            </a:endParaRPr>
          </a:p>
        </p:txBody>
      </p:sp>
      <p:sp>
        <p:nvSpPr>
          <p:cNvPr id="39983" name="Line 48"/>
          <p:cNvSpPr>
            <a:spLocks noChangeShapeType="1"/>
          </p:cNvSpPr>
          <p:nvPr/>
        </p:nvSpPr>
        <p:spPr bwMode="auto">
          <a:xfrm flipV="1">
            <a:off x="5921375" y="3122613"/>
            <a:ext cx="1588"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84" name="Line 49"/>
          <p:cNvSpPr>
            <a:spLocks noChangeShapeType="1"/>
          </p:cNvSpPr>
          <p:nvPr/>
        </p:nvSpPr>
        <p:spPr bwMode="auto">
          <a:xfrm>
            <a:off x="5921375" y="2166938"/>
            <a:ext cx="1588"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85" name="Rectangle 50"/>
          <p:cNvSpPr>
            <a:spLocks noChangeArrowheads="1"/>
          </p:cNvSpPr>
          <p:nvPr/>
        </p:nvSpPr>
        <p:spPr bwMode="auto">
          <a:xfrm>
            <a:off x="5870575" y="3216275"/>
            <a:ext cx="2032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4</a:t>
            </a:r>
            <a:endParaRPr lang="en-GB">
              <a:latin typeface="Times New Roman" pitchFamily="18" charset="0"/>
            </a:endParaRPr>
          </a:p>
        </p:txBody>
      </p:sp>
      <p:sp>
        <p:nvSpPr>
          <p:cNvPr id="39986" name="Line 51"/>
          <p:cNvSpPr>
            <a:spLocks noChangeShapeType="1"/>
          </p:cNvSpPr>
          <p:nvPr/>
        </p:nvSpPr>
        <p:spPr bwMode="auto">
          <a:xfrm flipV="1">
            <a:off x="6191250" y="3122613"/>
            <a:ext cx="1588"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87" name="Line 52"/>
          <p:cNvSpPr>
            <a:spLocks noChangeShapeType="1"/>
          </p:cNvSpPr>
          <p:nvPr/>
        </p:nvSpPr>
        <p:spPr bwMode="auto">
          <a:xfrm>
            <a:off x="6191250" y="2166938"/>
            <a:ext cx="1588"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88" name="Rectangle 53"/>
          <p:cNvSpPr>
            <a:spLocks noChangeArrowheads="1"/>
          </p:cNvSpPr>
          <p:nvPr/>
        </p:nvSpPr>
        <p:spPr bwMode="auto">
          <a:xfrm>
            <a:off x="6140450" y="3216275"/>
            <a:ext cx="2032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5</a:t>
            </a:r>
            <a:endParaRPr lang="en-GB">
              <a:latin typeface="Times New Roman" pitchFamily="18" charset="0"/>
            </a:endParaRPr>
          </a:p>
        </p:txBody>
      </p:sp>
      <p:sp>
        <p:nvSpPr>
          <p:cNvPr id="39989" name="Line 54"/>
          <p:cNvSpPr>
            <a:spLocks noChangeShapeType="1"/>
          </p:cNvSpPr>
          <p:nvPr/>
        </p:nvSpPr>
        <p:spPr bwMode="auto">
          <a:xfrm flipV="1">
            <a:off x="6461125" y="3122613"/>
            <a:ext cx="1588"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90" name="Line 55"/>
          <p:cNvSpPr>
            <a:spLocks noChangeShapeType="1"/>
          </p:cNvSpPr>
          <p:nvPr/>
        </p:nvSpPr>
        <p:spPr bwMode="auto">
          <a:xfrm>
            <a:off x="6461125" y="2166938"/>
            <a:ext cx="1588"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91" name="Rectangle 56"/>
          <p:cNvSpPr>
            <a:spLocks noChangeArrowheads="1"/>
          </p:cNvSpPr>
          <p:nvPr/>
        </p:nvSpPr>
        <p:spPr bwMode="auto">
          <a:xfrm>
            <a:off x="6410325" y="3216275"/>
            <a:ext cx="2032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6</a:t>
            </a:r>
            <a:endParaRPr lang="en-GB">
              <a:latin typeface="Times New Roman" pitchFamily="18" charset="0"/>
            </a:endParaRPr>
          </a:p>
        </p:txBody>
      </p:sp>
      <p:sp>
        <p:nvSpPr>
          <p:cNvPr id="39992" name="Line 57"/>
          <p:cNvSpPr>
            <a:spLocks noChangeShapeType="1"/>
          </p:cNvSpPr>
          <p:nvPr/>
        </p:nvSpPr>
        <p:spPr bwMode="auto">
          <a:xfrm flipV="1">
            <a:off x="6731000" y="3122613"/>
            <a:ext cx="1588"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93" name="Line 58"/>
          <p:cNvSpPr>
            <a:spLocks noChangeShapeType="1"/>
          </p:cNvSpPr>
          <p:nvPr/>
        </p:nvSpPr>
        <p:spPr bwMode="auto">
          <a:xfrm>
            <a:off x="6731000" y="2166938"/>
            <a:ext cx="1588"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94" name="Rectangle 59"/>
          <p:cNvSpPr>
            <a:spLocks noChangeArrowheads="1"/>
          </p:cNvSpPr>
          <p:nvPr/>
        </p:nvSpPr>
        <p:spPr bwMode="auto">
          <a:xfrm>
            <a:off x="6680200" y="3216275"/>
            <a:ext cx="2032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7</a:t>
            </a:r>
            <a:endParaRPr lang="en-GB">
              <a:latin typeface="Times New Roman" pitchFamily="18" charset="0"/>
            </a:endParaRPr>
          </a:p>
        </p:txBody>
      </p:sp>
      <p:sp>
        <p:nvSpPr>
          <p:cNvPr id="39995" name="Line 60"/>
          <p:cNvSpPr>
            <a:spLocks noChangeShapeType="1"/>
          </p:cNvSpPr>
          <p:nvPr/>
        </p:nvSpPr>
        <p:spPr bwMode="auto">
          <a:xfrm>
            <a:off x="2986088" y="2166938"/>
            <a:ext cx="3744912"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96" name="Line 61"/>
          <p:cNvSpPr>
            <a:spLocks noChangeShapeType="1"/>
          </p:cNvSpPr>
          <p:nvPr/>
        </p:nvSpPr>
        <p:spPr bwMode="auto">
          <a:xfrm>
            <a:off x="2986088" y="3152775"/>
            <a:ext cx="374491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97" name="Line 62"/>
          <p:cNvSpPr>
            <a:spLocks noChangeShapeType="1"/>
          </p:cNvSpPr>
          <p:nvPr/>
        </p:nvSpPr>
        <p:spPr bwMode="auto">
          <a:xfrm flipV="1">
            <a:off x="6731000" y="2166938"/>
            <a:ext cx="1588" cy="9858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98" name="Line 63"/>
          <p:cNvSpPr>
            <a:spLocks noChangeShapeType="1"/>
          </p:cNvSpPr>
          <p:nvPr/>
        </p:nvSpPr>
        <p:spPr bwMode="auto">
          <a:xfrm flipV="1">
            <a:off x="2986088" y="2166938"/>
            <a:ext cx="1587" cy="9858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9999" name="Freeform 64"/>
          <p:cNvSpPr>
            <a:spLocks/>
          </p:cNvSpPr>
          <p:nvPr/>
        </p:nvSpPr>
        <p:spPr bwMode="auto">
          <a:xfrm>
            <a:off x="2986088" y="2495550"/>
            <a:ext cx="3744912" cy="328613"/>
          </a:xfrm>
          <a:custGeom>
            <a:avLst/>
            <a:gdLst>
              <a:gd name="T0" fmla="*/ 0 w 2359"/>
              <a:gd name="T1" fmla="*/ 207 h 207"/>
              <a:gd name="T2" fmla="*/ 170 w 2359"/>
              <a:gd name="T3" fmla="*/ 0 h 207"/>
              <a:gd name="T4" fmla="*/ 340 w 2359"/>
              <a:gd name="T5" fmla="*/ 207 h 207"/>
              <a:gd name="T6" fmla="*/ 510 w 2359"/>
              <a:gd name="T7" fmla="*/ 207 h 207"/>
              <a:gd name="T8" fmla="*/ 670 w 2359"/>
              <a:gd name="T9" fmla="*/ 0 h 207"/>
              <a:gd name="T10" fmla="*/ 840 w 2359"/>
              <a:gd name="T11" fmla="*/ 207 h 207"/>
              <a:gd name="T12" fmla="*/ 1010 w 2359"/>
              <a:gd name="T13" fmla="*/ 207 h 207"/>
              <a:gd name="T14" fmla="*/ 1180 w 2359"/>
              <a:gd name="T15" fmla="*/ 0 h 207"/>
              <a:gd name="T16" fmla="*/ 1350 w 2359"/>
              <a:gd name="T17" fmla="*/ 207 h 207"/>
              <a:gd name="T18" fmla="*/ 1520 w 2359"/>
              <a:gd name="T19" fmla="*/ 207 h 207"/>
              <a:gd name="T20" fmla="*/ 1690 w 2359"/>
              <a:gd name="T21" fmla="*/ 0 h 207"/>
              <a:gd name="T22" fmla="*/ 1849 w 2359"/>
              <a:gd name="T23" fmla="*/ 207 h 207"/>
              <a:gd name="T24" fmla="*/ 2019 w 2359"/>
              <a:gd name="T25" fmla="*/ 207 h 207"/>
              <a:gd name="T26" fmla="*/ 2189 w 2359"/>
              <a:gd name="T27" fmla="*/ 0 h 207"/>
              <a:gd name="T28" fmla="*/ 2359 w 2359"/>
              <a:gd name="T29" fmla="*/ 207 h 2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59"/>
              <a:gd name="T46" fmla="*/ 0 h 207"/>
              <a:gd name="T47" fmla="*/ 2359 w 2359"/>
              <a:gd name="T48" fmla="*/ 207 h 2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59" h="207">
                <a:moveTo>
                  <a:pt x="0" y="207"/>
                </a:moveTo>
                <a:lnTo>
                  <a:pt x="170" y="0"/>
                </a:lnTo>
                <a:lnTo>
                  <a:pt x="340" y="207"/>
                </a:lnTo>
                <a:lnTo>
                  <a:pt x="510" y="207"/>
                </a:lnTo>
                <a:lnTo>
                  <a:pt x="670" y="0"/>
                </a:lnTo>
                <a:lnTo>
                  <a:pt x="840" y="207"/>
                </a:lnTo>
                <a:lnTo>
                  <a:pt x="1010" y="207"/>
                </a:lnTo>
                <a:lnTo>
                  <a:pt x="1180" y="0"/>
                </a:lnTo>
                <a:lnTo>
                  <a:pt x="1350" y="207"/>
                </a:lnTo>
                <a:lnTo>
                  <a:pt x="1520" y="207"/>
                </a:lnTo>
                <a:lnTo>
                  <a:pt x="1690" y="0"/>
                </a:lnTo>
                <a:lnTo>
                  <a:pt x="1849" y="207"/>
                </a:lnTo>
                <a:lnTo>
                  <a:pt x="2019" y="207"/>
                </a:lnTo>
                <a:lnTo>
                  <a:pt x="2189" y="0"/>
                </a:lnTo>
                <a:lnTo>
                  <a:pt x="2359" y="207"/>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00" name="Line 65"/>
          <p:cNvSpPr>
            <a:spLocks noChangeShapeType="1"/>
          </p:cNvSpPr>
          <p:nvPr/>
        </p:nvSpPr>
        <p:spPr bwMode="auto">
          <a:xfrm>
            <a:off x="2986088" y="2824163"/>
            <a:ext cx="269875" cy="328612"/>
          </a:xfrm>
          <a:prstGeom prst="line">
            <a:avLst/>
          </a:prstGeom>
          <a:noFill/>
          <a:ln w="17463">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40001" name="Line 66"/>
          <p:cNvSpPr>
            <a:spLocks noChangeShapeType="1"/>
          </p:cNvSpPr>
          <p:nvPr/>
        </p:nvSpPr>
        <p:spPr bwMode="auto">
          <a:xfrm>
            <a:off x="3525838" y="2824163"/>
            <a:ext cx="269875" cy="328612"/>
          </a:xfrm>
          <a:prstGeom prst="line">
            <a:avLst/>
          </a:prstGeom>
          <a:noFill/>
          <a:ln w="17463">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40002" name="Line 67"/>
          <p:cNvSpPr>
            <a:spLocks noChangeShapeType="1"/>
          </p:cNvSpPr>
          <p:nvPr/>
        </p:nvSpPr>
        <p:spPr bwMode="auto">
          <a:xfrm flipH="1">
            <a:off x="3525838" y="2824163"/>
            <a:ext cx="269875" cy="328612"/>
          </a:xfrm>
          <a:prstGeom prst="line">
            <a:avLst/>
          </a:prstGeom>
          <a:noFill/>
          <a:ln w="17463">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40003" name="Line 68"/>
          <p:cNvSpPr>
            <a:spLocks noChangeShapeType="1"/>
          </p:cNvSpPr>
          <p:nvPr/>
        </p:nvSpPr>
        <p:spPr bwMode="auto">
          <a:xfrm>
            <a:off x="4319588" y="2824163"/>
            <a:ext cx="269875" cy="328612"/>
          </a:xfrm>
          <a:prstGeom prst="line">
            <a:avLst/>
          </a:prstGeom>
          <a:noFill/>
          <a:ln w="17463">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40004" name="Line 69"/>
          <p:cNvSpPr>
            <a:spLocks noChangeShapeType="1"/>
          </p:cNvSpPr>
          <p:nvPr/>
        </p:nvSpPr>
        <p:spPr bwMode="auto">
          <a:xfrm flipH="1">
            <a:off x="4319588" y="2824163"/>
            <a:ext cx="269875" cy="328612"/>
          </a:xfrm>
          <a:prstGeom prst="line">
            <a:avLst/>
          </a:prstGeom>
          <a:noFill/>
          <a:ln w="17463">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40005" name="Line 70"/>
          <p:cNvSpPr>
            <a:spLocks noChangeShapeType="1"/>
          </p:cNvSpPr>
          <p:nvPr/>
        </p:nvSpPr>
        <p:spPr bwMode="auto">
          <a:xfrm>
            <a:off x="5129213" y="2824163"/>
            <a:ext cx="269875" cy="328612"/>
          </a:xfrm>
          <a:prstGeom prst="line">
            <a:avLst/>
          </a:prstGeom>
          <a:noFill/>
          <a:ln w="17463">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40006" name="Line 71"/>
          <p:cNvSpPr>
            <a:spLocks noChangeShapeType="1"/>
          </p:cNvSpPr>
          <p:nvPr/>
        </p:nvSpPr>
        <p:spPr bwMode="auto">
          <a:xfrm flipH="1">
            <a:off x="5129213" y="2824163"/>
            <a:ext cx="269875" cy="328612"/>
          </a:xfrm>
          <a:prstGeom prst="line">
            <a:avLst/>
          </a:prstGeom>
          <a:noFill/>
          <a:ln w="17463">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40007" name="Line 72"/>
          <p:cNvSpPr>
            <a:spLocks noChangeShapeType="1"/>
          </p:cNvSpPr>
          <p:nvPr/>
        </p:nvSpPr>
        <p:spPr bwMode="auto">
          <a:xfrm>
            <a:off x="5921375" y="2824163"/>
            <a:ext cx="269875" cy="328612"/>
          </a:xfrm>
          <a:prstGeom prst="line">
            <a:avLst/>
          </a:prstGeom>
          <a:noFill/>
          <a:ln w="17463">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40008" name="Line 73"/>
          <p:cNvSpPr>
            <a:spLocks noChangeShapeType="1"/>
          </p:cNvSpPr>
          <p:nvPr/>
        </p:nvSpPr>
        <p:spPr bwMode="auto">
          <a:xfrm flipH="1">
            <a:off x="5921375" y="2824163"/>
            <a:ext cx="269875" cy="328612"/>
          </a:xfrm>
          <a:prstGeom prst="line">
            <a:avLst/>
          </a:prstGeom>
          <a:noFill/>
          <a:ln w="17463">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40009" name="Line 74"/>
          <p:cNvSpPr>
            <a:spLocks noChangeShapeType="1"/>
          </p:cNvSpPr>
          <p:nvPr/>
        </p:nvSpPr>
        <p:spPr bwMode="auto">
          <a:xfrm flipH="1">
            <a:off x="6461125" y="2824163"/>
            <a:ext cx="269875" cy="328612"/>
          </a:xfrm>
          <a:prstGeom prst="line">
            <a:avLst/>
          </a:prstGeom>
          <a:noFill/>
          <a:ln w="17463">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40010" name="Rectangle 75"/>
          <p:cNvSpPr>
            <a:spLocks noChangeArrowheads="1"/>
          </p:cNvSpPr>
          <p:nvPr/>
        </p:nvSpPr>
        <p:spPr bwMode="auto">
          <a:xfrm>
            <a:off x="4538663" y="2887663"/>
            <a:ext cx="6032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Aliasing</a:t>
            </a:r>
            <a:endParaRPr lang="en-GB">
              <a:latin typeface="Times New Roman" pitchFamily="18" charset="0"/>
            </a:endParaRPr>
          </a:p>
        </p:txBody>
      </p:sp>
      <p:sp>
        <p:nvSpPr>
          <p:cNvPr id="40011" name="Rectangle 76"/>
          <p:cNvSpPr>
            <a:spLocks noChangeArrowheads="1"/>
          </p:cNvSpPr>
          <p:nvPr/>
        </p:nvSpPr>
        <p:spPr bwMode="auto">
          <a:xfrm>
            <a:off x="2986088" y="3497263"/>
            <a:ext cx="3744912" cy="985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12" name="Rectangle 77"/>
          <p:cNvSpPr>
            <a:spLocks noChangeArrowheads="1"/>
          </p:cNvSpPr>
          <p:nvPr/>
        </p:nvSpPr>
        <p:spPr bwMode="auto">
          <a:xfrm>
            <a:off x="2986088" y="3497263"/>
            <a:ext cx="3744912" cy="985837"/>
          </a:xfrm>
          <a:prstGeom prst="rect">
            <a:avLst/>
          </a:prstGeom>
          <a:noFill/>
          <a:ln w="174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13" name="Line 78"/>
          <p:cNvSpPr>
            <a:spLocks noChangeShapeType="1"/>
          </p:cNvSpPr>
          <p:nvPr/>
        </p:nvSpPr>
        <p:spPr bwMode="auto">
          <a:xfrm>
            <a:off x="2986088" y="3497263"/>
            <a:ext cx="3744912"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14" name="Line 79"/>
          <p:cNvSpPr>
            <a:spLocks noChangeShapeType="1"/>
          </p:cNvSpPr>
          <p:nvPr/>
        </p:nvSpPr>
        <p:spPr bwMode="auto">
          <a:xfrm>
            <a:off x="2986088" y="4483100"/>
            <a:ext cx="374491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15" name="Line 80"/>
          <p:cNvSpPr>
            <a:spLocks noChangeShapeType="1"/>
          </p:cNvSpPr>
          <p:nvPr/>
        </p:nvSpPr>
        <p:spPr bwMode="auto">
          <a:xfrm flipV="1">
            <a:off x="6731000" y="3497263"/>
            <a:ext cx="1588" cy="9858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16" name="Line 81"/>
          <p:cNvSpPr>
            <a:spLocks noChangeShapeType="1"/>
          </p:cNvSpPr>
          <p:nvPr/>
        </p:nvSpPr>
        <p:spPr bwMode="auto">
          <a:xfrm flipV="1">
            <a:off x="2986088" y="3497263"/>
            <a:ext cx="1587" cy="9858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17" name="Line 82"/>
          <p:cNvSpPr>
            <a:spLocks noChangeShapeType="1"/>
          </p:cNvSpPr>
          <p:nvPr/>
        </p:nvSpPr>
        <p:spPr bwMode="auto">
          <a:xfrm>
            <a:off x="2986088" y="4483100"/>
            <a:ext cx="374491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18" name="Line 83"/>
          <p:cNvSpPr>
            <a:spLocks noChangeShapeType="1"/>
          </p:cNvSpPr>
          <p:nvPr/>
        </p:nvSpPr>
        <p:spPr bwMode="auto">
          <a:xfrm flipV="1">
            <a:off x="2986088" y="3497263"/>
            <a:ext cx="1587" cy="9858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19" name="Line 84"/>
          <p:cNvSpPr>
            <a:spLocks noChangeShapeType="1"/>
          </p:cNvSpPr>
          <p:nvPr/>
        </p:nvSpPr>
        <p:spPr bwMode="auto">
          <a:xfrm flipV="1">
            <a:off x="4454525" y="4452938"/>
            <a:ext cx="1588"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20" name="Line 85"/>
          <p:cNvSpPr>
            <a:spLocks noChangeShapeType="1"/>
          </p:cNvSpPr>
          <p:nvPr/>
        </p:nvSpPr>
        <p:spPr bwMode="auto">
          <a:xfrm>
            <a:off x="4454525" y="3497263"/>
            <a:ext cx="1588"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21" name="Rectangle 86"/>
          <p:cNvSpPr>
            <a:spLocks noChangeArrowheads="1"/>
          </p:cNvSpPr>
          <p:nvPr/>
        </p:nvSpPr>
        <p:spPr bwMode="auto">
          <a:xfrm>
            <a:off x="4233863" y="4546600"/>
            <a:ext cx="455612"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-1.5</a:t>
            </a:r>
            <a:endParaRPr lang="en-GB">
              <a:latin typeface="Times New Roman" pitchFamily="18" charset="0"/>
            </a:endParaRPr>
          </a:p>
        </p:txBody>
      </p:sp>
      <p:sp>
        <p:nvSpPr>
          <p:cNvPr id="40022" name="Line 87"/>
          <p:cNvSpPr>
            <a:spLocks noChangeShapeType="1"/>
          </p:cNvSpPr>
          <p:nvPr/>
        </p:nvSpPr>
        <p:spPr bwMode="auto">
          <a:xfrm flipV="1">
            <a:off x="4859338" y="4452938"/>
            <a:ext cx="1587"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23" name="Line 88"/>
          <p:cNvSpPr>
            <a:spLocks noChangeShapeType="1"/>
          </p:cNvSpPr>
          <p:nvPr/>
        </p:nvSpPr>
        <p:spPr bwMode="auto">
          <a:xfrm>
            <a:off x="4859338" y="3497263"/>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24" name="Rectangle 89"/>
          <p:cNvSpPr>
            <a:spLocks noChangeArrowheads="1"/>
          </p:cNvSpPr>
          <p:nvPr/>
        </p:nvSpPr>
        <p:spPr bwMode="auto">
          <a:xfrm>
            <a:off x="4808538" y="4546600"/>
            <a:ext cx="2032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0</a:t>
            </a:r>
            <a:endParaRPr lang="en-GB">
              <a:latin typeface="Times New Roman" pitchFamily="18" charset="0"/>
            </a:endParaRPr>
          </a:p>
        </p:txBody>
      </p:sp>
      <p:sp>
        <p:nvSpPr>
          <p:cNvPr id="40025" name="Line 90"/>
          <p:cNvSpPr>
            <a:spLocks noChangeShapeType="1"/>
          </p:cNvSpPr>
          <p:nvPr/>
        </p:nvSpPr>
        <p:spPr bwMode="auto">
          <a:xfrm flipV="1">
            <a:off x="5264150" y="4452938"/>
            <a:ext cx="1588" cy="301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26" name="Line 91"/>
          <p:cNvSpPr>
            <a:spLocks noChangeShapeType="1"/>
          </p:cNvSpPr>
          <p:nvPr/>
        </p:nvSpPr>
        <p:spPr bwMode="auto">
          <a:xfrm>
            <a:off x="5264150" y="3497263"/>
            <a:ext cx="1588"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27" name="Rectangle 92"/>
          <p:cNvSpPr>
            <a:spLocks noChangeArrowheads="1"/>
          </p:cNvSpPr>
          <p:nvPr/>
        </p:nvSpPr>
        <p:spPr bwMode="auto">
          <a:xfrm>
            <a:off x="5111750" y="4546600"/>
            <a:ext cx="37147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1.5</a:t>
            </a:r>
            <a:endParaRPr lang="en-GB">
              <a:latin typeface="Times New Roman" pitchFamily="18" charset="0"/>
            </a:endParaRPr>
          </a:p>
        </p:txBody>
      </p:sp>
      <p:sp>
        <p:nvSpPr>
          <p:cNvPr id="40028" name="Line 93"/>
          <p:cNvSpPr>
            <a:spLocks noChangeShapeType="1"/>
          </p:cNvSpPr>
          <p:nvPr/>
        </p:nvSpPr>
        <p:spPr bwMode="auto">
          <a:xfrm>
            <a:off x="2986088" y="3497263"/>
            <a:ext cx="3744912"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29" name="Line 94"/>
          <p:cNvSpPr>
            <a:spLocks noChangeShapeType="1"/>
          </p:cNvSpPr>
          <p:nvPr/>
        </p:nvSpPr>
        <p:spPr bwMode="auto">
          <a:xfrm>
            <a:off x="2986088" y="4483100"/>
            <a:ext cx="374491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30" name="Line 95"/>
          <p:cNvSpPr>
            <a:spLocks noChangeShapeType="1"/>
          </p:cNvSpPr>
          <p:nvPr/>
        </p:nvSpPr>
        <p:spPr bwMode="auto">
          <a:xfrm flipV="1">
            <a:off x="6731000" y="3497263"/>
            <a:ext cx="1588" cy="9858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31" name="Line 96"/>
          <p:cNvSpPr>
            <a:spLocks noChangeShapeType="1"/>
          </p:cNvSpPr>
          <p:nvPr/>
        </p:nvSpPr>
        <p:spPr bwMode="auto">
          <a:xfrm flipV="1">
            <a:off x="2986088" y="3497263"/>
            <a:ext cx="1587" cy="9858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32" name="Rectangle 97"/>
          <p:cNvSpPr>
            <a:spLocks noChangeArrowheads="1"/>
          </p:cNvSpPr>
          <p:nvPr/>
        </p:nvSpPr>
        <p:spPr bwMode="auto">
          <a:xfrm>
            <a:off x="4454525" y="3825875"/>
            <a:ext cx="809625" cy="657225"/>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33" name="Rectangle 98"/>
          <p:cNvSpPr>
            <a:spLocks noChangeArrowheads="1"/>
          </p:cNvSpPr>
          <p:nvPr/>
        </p:nvSpPr>
        <p:spPr bwMode="auto">
          <a:xfrm>
            <a:off x="3678238" y="3590925"/>
            <a:ext cx="212566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Reconstruction filter response</a:t>
            </a:r>
            <a:endParaRPr lang="en-GB">
              <a:latin typeface="Times New Roman" pitchFamily="18" charset="0"/>
            </a:endParaRPr>
          </a:p>
        </p:txBody>
      </p:sp>
      <p:sp>
        <p:nvSpPr>
          <p:cNvPr id="40034" name="Rectangle 99"/>
          <p:cNvSpPr>
            <a:spLocks noChangeArrowheads="1"/>
          </p:cNvSpPr>
          <p:nvPr/>
        </p:nvSpPr>
        <p:spPr bwMode="auto">
          <a:xfrm>
            <a:off x="2986088" y="4827588"/>
            <a:ext cx="3744912" cy="987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5" name="Rectangle 100"/>
          <p:cNvSpPr>
            <a:spLocks noChangeArrowheads="1"/>
          </p:cNvSpPr>
          <p:nvPr/>
        </p:nvSpPr>
        <p:spPr bwMode="auto">
          <a:xfrm>
            <a:off x="2986088" y="4827588"/>
            <a:ext cx="3744912" cy="987425"/>
          </a:xfrm>
          <a:prstGeom prst="rect">
            <a:avLst/>
          </a:prstGeom>
          <a:noFill/>
          <a:ln w="174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36" name="Line 101"/>
          <p:cNvSpPr>
            <a:spLocks noChangeShapeType="1"/>
          </p:cNvSpPr>
          <p:nvPr/>
        </p:nvSpPr>
        <p:spPr bwMode="auto">
          <a:xfrm>
            <a:off x="2986088" y="4827588"/>
            <a:ext cx="3744912"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37" name="Line 102"/>
          <p:cNvSpPr>
            <a:spLocks noChangeShapeType="1"/>
          </p:cNvSpPr>
          <p:nvPr/>
        </p:nvSpPr>
        <p:spPr bwMode="auto">
          <a:xfrm>
            <a:off x="2986088" y="5815013"/>
            <a:ext cx="3744912"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38" name="Line 103"/>
          <p:cNvSpPr>
            <a:spLocks noChangeShapeType="1"/>
          </p:cNvSpPr>
          <p:nvPr/>
        </p:nvSpPr>
        <p:spPr bwMode="auto">
          <a:xfrm flipV="1">
            <a:off x="6731000" y="4827588"/>
            <a:ext cx="1588" cy="987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39" name="Line 104"/>
          <p:cNvSpPr>
            <a:spLocks noChangeShapeType="1"/>
          </p:cNvSpPr>
          <p:nvPr/>
        </p:nvSpPr>
        <p:spPr bwMode="auto">
          <a:xfrm flipV="1">
            <a:off x="2986088" y="4827588"/>
            <a:ext cx="1587" cy="987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40" name="Line 105"/>
          <p:cNvSpPr>
            <a:spLocks noChangeShapeType="1"/>
          </p:cNvSpPr>
          <p:nvPr/>
        </p:nvSpPr>
        <p:spPr bwMode="auto">
          <a:xfrm>
            <a:off x="2986088" y="5815013"/>
            <a:ext cx="3744912"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41" name="Line 106"/>
          <p:cNvSpPr>
            <a:spLocks noChangeShapeType="1"/>
          </p:cNvSpPr>
          <p:nvPr/>
        </p:nvSpPr>
        <p:spPr bwMode="auto">
          <a:xfrm flipV="1">
            <a:off x="2986088" y="4827588"/>
            <a:ext cx="1587" cy="987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42" name="Line 107"/>
          <p:cNvSpPr>
            <a:spLocks noChangeShapeType="1"/>
          </p:cNvSpPr>
          <p:nvPr/>
        </p:nvSpPr>
        <p:spPr bwMode="auto">
          <a:xfrm flipV="1">
            <a:off x="4454525" y="5783263"/>
            <a:ext cx="1588"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43" name="Line 108"/>
          <p:cNvSpPr>
            <a:spLocks noChangeShapeType="1"/>
          </p:cNvSpPr>
          <p:nvPr/>
        </p:nvSpPr>
        <p:spPr bwMode="auto">
          <a:xfrm>
            <a:off x="4454525" y="4827588"/>
            <a:ext cx="1588"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44" name="Rectangle 109"/>
          <p:cNvSpPr>
            <a:spLocks noChangeArrowheads="1"/>
          </p:cNvSpPr>
          <p:nvPr/>
        </p:nvSpPr>
        <p:spPr bwMode="auto">
          <a:xfrm>
            <a:off x="4233863" y="5876925"/>
            <a:ext cx="455612"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-1.5</a:t>
            </a:r>
            <a:endParaRPr lang="en-GB">
              <a:latin typeface="Times New Roman" pitchFamily="18" charset="0"/>
            </a:endParaRPr>
          </a:p>
        </p:txBody>
      </p:sp>
      <p:sp>
        <p:nvSpPr>
          <p:cNvPr id="40045" name="Line 110"/>
          <p:cNvSpPr>
            <a:spLocks noChangeShapeType="1"/>
          </p:cNvSpPr>
          <p:nvPr/>
        </p:nvSpPr>
        <p:spPr bwMode="auto">
          <a:xfrm flipV="1">
            <a:off x="4859338" y="5783263"/>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46" name="Line 111"/>
          <p:cNvSpPr>
            <a:spLocks noChangeShapeType="1"/>
          </p:cNvSpPr>
          <p:nvPr/>
        </p:nvSpPr>
        <p:spPr bwMode="auto">
          <a:xfrm>
            <a:off x="4859338" y="4827588"/>
            <a:ext cx="1587"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47" name="Rectangle 112"/>
          <p:cNvSpPr>
            <a:spLocks noChangeArrowheads="1"/>
          </p:cNvSpPr>
          <p:nvPr/>
        </p:nvSpPr>
        <p:spPr bwMode="auto">
          <a:xfrm>
            <a:off x="4808538" y="5876925"/>
            <a:ext cx="2032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0</a:t>
            </a:r>
            <a:endParaRPr lang="en-GB">
              <a:latin typeface="Times New Roman" pitchFamily="18" charset="0"/>
            </a:endParaRPr>
          </a:p>
        </p:txBody>
      </p:sp>
      <p:sp>
        <p:nvSpPr>
          <p:cNvPr id="40048" name="Line 113"/>
          <p:cNvSpPr>
            <a:spLocks noChangeShapeType="1"/>
          </p:cNvSpPr>
          <p:nvPr/>
        </p:nvSpPr>
        <p:spPr bwMode="auto">
          <a:xfrm flipV="1">
            <a:off x="5264150" y="5783263"/>
            <a:ext cx="1588"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49" name="Line 114"/>
          <p:cNvSpPr>
            <a:spLocks noChangeShapeType="1"/>
          </p:cNvSpPr>
          <p:nvPr/>
        </p:nvSpPr>
        <p:spPr bwMode="auto">
          <a:xfrm>
            <a:off x="5264150" y="4827588"/>
            <a:ext cx="1588" cy="317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50" name="Rectangle 115"/>
          <p:cNvSpPr>
            <a:spLocks noChangeArrowheads="1"/>
          </p:cNvSpPr>
          <p:nvPr/>
        </p:nvSpPr>
        <p:spPr bwMode="auto">
          <a:xfrm>
            <a:off x="5111750" y="5876925"/>
            <a:ext cx="37147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1.5</a:t>
            </a:r>
            <a:endParaRPr lang="en-GB">
              <a:latin typeface="Times New Roman" pitchFamily="18" charset="0"/>
            </a:endParaRPr>
          </a:p>
        </p:txBody>
      </p:sp>
      <p:sp>
        <p:nvSpPr>
          <p:cNvPr id="40051" name="Line 116"/>
          <p:cNvSpPr>
            <a:spLocks noChangeShapeType="1"/>
          </p:cNvSpPr>
          <p:nvPr/>
        </p:nvSpPr>
        <p:spPr bwMode="auto">
          <a:xfrm>
            <a:off x="2986088" y="4827588"/>
            <a:ext cx="3744912"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52" name="Line 117"/>
          <p:cNvSpPr>
            <a:spLocks noChangeShapeType="1"/>
          </p:cNvSpPr>
          <p:nvPr/>
        </p:nvSpPr>
        <p:spPr bwMode="auto">
          <a:xfrm>
            <a:off x="2986088" y="5815013"/>
            <a:ext cx="3744912"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53" name="Line 118"/>
          <p:cNvSpPr>
            <a:spLocks noChangeShapeType="1"/>
          </p:cNvSpPr>
          <p:nvPr/>
        </p:nvSpPr>
        <p:spPr bwMode="auto">
          <a:xfrm flipV="1">
            <a:off x="6731000" y="4827588"/>
            <a:ext cx="1588" cy="987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54" name="Line 119"/>
          <p:cNvSpPr>
            <a:spLocks noChangeShapeType="1"/>
          </p:cNvSpPr>
          <p:nvPr/>
        </p:nvSpPr>
        <p:spPr bwMode="auto">
          <a:xfrm flipV="1">
            <a:off x="2986088" y="4827588"/>
            <a:ext cx="1587" cy="9874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40055" name="Freeform 120"/>
          <p:cNvSpPr>
            <a:spLocks/>
          </p:cNvSpPr>
          <p:nvPr/>
        </p:nvSpPr>
        <p:spPr bwMode="auto">
          <a:xfrm>
            <a:off x="4454525" y="5157788"/>
            <a:ext cx="809625" cy="657225"/>
          </a:xfrm>
          <a:custGeom>
            <a:avLst/>
            <a:gdLst>
              <a:gd name="T0" fmla="*/ 0 w 510"/>
              <a:gd name="T1" fmla="*/ 414 h 414"/>
              <a:gd name="T2" fmla="*/ 0 w 510"/>
              <a:gd name="T3" fmla="*/ 207 h 414"/>
              <a:gd name="T4" fmla="*/ 85 w 510"/>
              <a:gd name="T5" fmla="*/ 207 h 414"/>
              <a:gd name="T6" fmla="*/ 255 w 510"/>
              <a:gd name="T7" fmla="*/ 0 h 414"/>
              <a:gd name="T8" fmla="*/ 425 w 510"/>
              <a:gd name="T9" fmla="*/ 207 h 414"/>
              <a:gd name="T10" fmla="*/ 510 w 510"/>
              <a:gd name="T11" fmla="*/ 207 h 414"/>
              <a:gd name="T12" fmla="*/ 510 w 510"/>
              <a:gd name="T13" fmla="*/ 414 h 414"/>
              <a:gd name="T14" fmla="*/ 0 60000 65536"/>
              <a:gd name="T15" fmla="*/ 0 60000 65536"/>
              <a:gd name="T16" fmla="*/ 0 60000 65536"/>
              <a:gd name="T17" fmla="*/ 0 60000 65536"/>
              <a:gd name="T18" fmla="*/ 0 60000 65536"/>
              <a:gd name="T19" fmla="*/ 0 60000 65536"/>
              <a:gd name="T20" fmla="*/ 0 60000 65536"/>
              <a:gd name="T21" fmla="*/ 0 w 510"/>
              <a:gd name="T22" fmla="*/ 0 h 414"/>
              <a:gd name="T23" fmla="*/ 510 w 510"/>
              <a:gd name="T24" fmla="*/ 414 h 4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0" h="414">
                <a:moveTo>
                  <a:pt x="0" y="414"/>
                </a:moveTo>
                <a:lnTo>
                  <a:pt x="0" y="207"/>
                </a:lnTo>
                <a:lnTo>
                  <a:pt x="85" y="207"/>
                </a:lnTo>
                <a:lnTo>
                  <a:pt x="255" y="0"/>
                </a:lnTo>
                <a:lnTo>
                  <a:pt x="425" y="207"/>
                </a:lnTo>
                <a:lnTo>
                  <a:pt x="510" y="207"/>
                </a:lnTo>
                <a:lnTo>
                  <a:pt x="510" y="414"/>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056" name="Rectangle 121"/>
          <p:cNvSpPr>
            <a:spLocks noChangeArrowheads="1"/>
          </p:cNvSpPr>
          <p:nvPr/>
        </p:nvSpPr>
        <p:spPr bwMode="auto">
          <a:xfrm>
            <a:off x="4503738" y="6159500"/>
            <a:ext cx="7588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Times" pitchFamily="18" charset="0"/>
              </a:rPr>
              <a:t>f(KHz)</a:t>
            </a:r>
            <a:endParaRPr lang="en-GB">
              <a:latin typeface="Times New Roman" pitchFamily="18" charset="0"/>
            </a:endParaRPr>
          </a:p>
        </p:txBody>
      </p:sp>
      <p:sp>
        <p:nvSpPr>
          <p:cNvPr id="40057" name="Text Box 5"/>
          <p:cNvSpPr txBox="1">
            <a:spLocks noChangeArrowheads="1"/>
          </p:cNvSpPr>
          <p:nvPr/>
        </p:nvSpPr>
        <p:spPr bwMode="auto">
          <a:xfrm>
            <a:off x="1143000" y="22098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dirty="0">
                <a:latin typeface="Tw Cen MT" pitchFamily="34" charset="0"/>
              </a:rPr>
              <a:t>(</a:t>
            </a:r>
            <a:r>
              <a:rPr lang="en-US" dirty="0" err="1">
                <a:latin typeface="Tw Cen MT" pitchFamily="34" charset="0"/>
              </a:rPr>
              <a:t>i</a:t>
            </a:r>
            <a:r>
              <a:rPr lang="en-US" dirty="0">
                <a:latin typeface="Tw Cen MT" pitchFamily="34" charset="0"/>
              </a:rPr>
              <a:t>)</a:t>
            </a:r>
            <a:endParaRPr lang="en-GB" dirty="0">
              <a:latin typeface="Tw Cen MT" pitchFamily="34" charset="0"/>
            </a:endParaRPr>
          </a:p>
        </p:txBody>
      </p:sp>
      <p:sp>
        <p:nvSpPr>
          <p:cNvPr id="2" name="TextBox 1"/>
          <p:cNvSpPr txBox="1"/>
          <p:nvPr/>
        </p:nvSpPr>
        <p:spPr>
          <a:xfrm>
            <a:off x="517629" y="5153796"/>
            <a:ext cx="1973617" cy="923330"/>
          </a:xfrm>
          <a:prstGeom prst="rect">
            <a:avLst/>
          </a:prstGeom>
          <a:noFill/>
        </p:spPr>
        <p:txBody>
          <a:bodyPr wrap="none" rtlCol="0">
            <a:spAutoFit/>
          </a:bodyPr>
          <a:lstStyle/>
          <a:p>
            <a:r>
              <a:rPr lang="en-SG" dirty="0">
                <a:latin typeface="Times New Roman" panose="02020603050405020304" pitchFamily="18" charset="0"/>
                <a:cs typeface="Times New Roman" panose="02020603050405020304" pitchFamily="18" charset="0"/>
              </a:rPr>
              <a:t>Spectrum of the </a:t>
            </a:r>
          </a:p>
          <a:p>
            <a:r>
              <a:rPr lang="en-SG" dirty="0">
                <a:latin typeface="Times New Roman" panose="02020603050405020304" pitchFamily="18" charset="0"/>
                <a:cs typeface="Times New Roman" panose="02020603050405020304" pitchFamily="18" charset="0"/>
              </a:rPr>
              <a:t>Sampled frequency</a:t>
            </a:r>
          </a:p>
          <a:p>
            <a:r>
              <a:rPr lang="en-SG" dirty="0">
                <a:latin typeface="Times New Roman" panose="02020603050405020304" pitchFamily="18" charset="0"/>
                <a:cs typeface="Times New Roman" panose="02020603050405020304" pitchFamily="18" charset="0"/>
              </a:rPr>
              <a:t>After filtering</a:t>
            </a:r>
          </a:p>
        </p:txBody>
      </p:sp>
      <p:cxnSp>
        <p:nvCxnSpPr>
          <p:cNvPr id="4" name="Straight Arrow Connector 3"/>
          <p:cNvCxnSpPr/>
          <p:nvPr/>
        </p:nvCxnSpPr>
        <p:spPr>
          <a:xfrm flipV="1">
            <a:off x="2456036" y="5370302"/>
            <a:ext cx="2170709" cy="2593"/>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3" name="59006687">
            <a:hlinkClick r:id="" action="ppaction://media"/>
            <a:extLst>
              <a:ext uri="{FF2B5EF4-FFF2-40B4-BE49-F238E27FC236}">
                <a16:creationId xmlns:a16="http://schemas.microsoft.com/office/drawing/2014/main" id="{15DE872E-6E06-47C5-8A95-E522FDE2B24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50225" y="6016625"/>
            <a:ext cx="487363" cy="487363"/>
          </a:xfrm>
          <a:prstGeom prst="rect">
            <a:avLst/>
          </a:prstGeom>
        </p:spPr>
      </p:pic>
      <p:sp>
        <p:nvSpPr>
          <p:cNvPr id="5" name="Footer Placeholder 4"/>
          <p:cNvSpPr>
            <a:spLocks noGrp="1"/>
          </p:cNvSpPr>
          <p:nvPr>
            <p:ph type="ftr" sz="quarter" idx="11"/>
          </p:nvPr>
        </p:nvSpPr>
        <p:spPr>
          <a:xfrm>
            <a:off x="589966" y="6368968"/>
            <a:ext cx="5421313" cy="365125"/>
          </a:xfrm>
        </p:spPr>
        <p:txBody>
          <a:bodyPr/>
          <a:lstStyle/>
          <a:p>
            <a:pPr>
              <a:defRPr/>
            </a:pPr>
            <a:r>
              <a:rPr lang="en-GB" dirty="0" smtClean="0"/>
              <a:t>Official (Open), Non-sensitive</a:t>
            </a:r>
            <a:endParaRPr lang="en-GB" dirty="0"/>
          </a:p>
        </p:txBody>
      </p:sp>
      <p:pic>
        <p:nvPicPr>
          <p:cNvPr id="6" name="Picture 3"/>
          <p:cNvPicPr>
            <a:picLocks noChangeAspect="1"/>
          </p:cNvPicPr>
          <p:nvPr/>
        </p:nvPicPr>
        <p:blipFill>
          <a:blip r:embed="rId7"/>
          <a:stretch>
            <a:fillRect/>
          </a:stretch>
        </p:blipFill>
        <p:spPr>
          <a:xfrm>
            <a:off x="7683660" y="67042"/>
            <a:ext cx="1420491" cy="323116"/>
          </a:xfrm>
          <a:prstGeom prst="rect">
            <a:avLst/>
          </a:prstGeom>
        </p:spPr>
      </p:pic>
    </p:spTree>
    <p:custDataLst>
      <p:tags r:id="rId1"/>
    </p:custDataLst>
    <p:extLst>
      <p:ext uri="{BB962C8B-B14F-4D97-AF65-F5344CB8AC3E}">
        <p14:creationId xmlns:p14="http://schemas.microsoft.com/office/powerpoint/2010/main" val="237342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Example 3</a:t>
            </a:r>
            <a:endParaRPr lang="en-GB" dirty="0">
              <a:latin typeface="Times New Roman" panose="02020603050405020304" pitchFamily="18" charset="0"/>
              <a:cs typeface="Times New Roman" panose="02020603050405020304" pitchFamily="18" charset="0"/>
            </a:endParaRPr>
          </a:p>
        </p:txBody>
      </p:sp>
      <p:sp>
        <p:nvSpPr>
          <p:cNvPr id="40964" name="Rectangle 4"/>
          <p:cNvSpPr>
            <a:spLocks noChangeArrowheads="1"/>
          </p:cNvSpPr>
          <p:nvPr/>
        </p:nvSpPr>
        <p:spPr bwMode="auto">
          <a:xfrm>
            <a:off x="2628900" y="1557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pic>
        <p:nvPicPr>
          <p:cNvPr id="4096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2133600"/>
            <a:ext cx="464820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5"/>
          <p:cNvSpPr txBox="1">
            <a:spLocks noChangeArrowheads="1"/>
          </p:cNvSpPr>
          <p:nvPr/>
        </p:nvSpPr>
        <p:spPr bwMode="auto">
          <a:xfrm>
            <a:off x="1219200" y="2209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50000"/>
              </a:spcBef>
            </a:pPr>
            <a:r>
              <a:rPr lang="en-US" dirty="0">
                <a:latin typeface="Tw Cen MT" pitchFamily="34" charset="0"/>
              </a:rPr>
              <a:t>(ii)</a:t>
            </a:r>
            <a:endParaRPr lang="en-GB" dirty="0">
              <a:latin typeface="Tw Cen MT" pitchFamily="34" charset="0"/>
            </a:endParaRPr>
          </a:p>
        </p:txBody>
      </p:sp>
      <p:sp>
        <p:nvSpPr>
          <p:cNvPr id="7" name="TextBox 1"/>
          <p:cNvSpPr txBox="1"/>
          <p:nvPr/>
        </p:nvSpPr>
        <p:spPr>
          <a:xfrm>
            <a:off x="517629" y="5153796"/>
            <a:ext cx="1973617" cy="923330"/>
          </a:xfrm>
          <a:prstGeom prst="rect">
            <a:avLst/>
          </a:prstGeom>
          <a:noFill/>
        </p:spPr>
        <p:txBody>
          <a:bodyPr wrap="none" rtlCol="0">
            <a:spAutoFit/>
          </a:bodyPr>
          <a:lstStyle/>
          <a:p>
            <a:r>
              <a:rPr lang="en-SG" dirty="0">
                <a:latin typeface="Times New Roman" panose="02020603050405020304" pitchFamily="18" charset="0"/>
                <a:cs typeface="Times New Roman" panose="02020603050405020304" pitchFamily="18" charset="0"/>
              </a:rPr>
              <a:t>Spectrum of the </a:t>
            </a:r>
          </a:p>
          <a:p>
            <a:r>
              <a:rPr lang="en-SG" dirty="0">
                <a:latin typeface="Times New Roman" panose="02020603050405020304" pitchFamily="18" charset="0"/>
                <a:cs typeface="Times New Roman" panose="02020603050405020304" pitchFamily="18" charset="0"/>
              </a:rPr>
              <a:t>Sampled frequency</a:t>
            </a:r>
          </a:p>
          <a:p>
            <a:r>
              <a:rPr lang="en-SG" dirty="0">
                <a:latin typeface="Times New Roman" panose="02020603050405020304" pitchFamily="18" charset="0"/>
                <a:cs typeface="Times New Roman" panose="02020603050405020304" pitchFamily="18" charset="0"/>
              </a:rPr>
              <a:t>After filtering</a:t>
            </a:r>
          </a:p>
        </p:txBody>
      </p:sp>
      <p:cxnSp>
        <p:nvCxnSpPr>
          <p:cNvPr id="8" name="Straight Arrow Connector 3"/>
          <p:cNvCxnSpPr/>
          <p:nvPr/>
        </p:nvCxnSpPr>
        <p:spPr>
          <a:xfrm flipV="1">
            <a:off x="2456036" y="5370302"/>
            <a:ext cx="2170709" cy="2593"/>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2" name="59006698">
            <a:hlinkClick r:id="" action="ppaction://media"/>
            <a:extLst>
              <a:ext uri="{FF2B5EF4-FFF2-40B4-BE49-F238E27FC236}">
                <a16:creationId xmlns:a16="http://schemas.microsoft.com/office/drawing/2014/main" id="{41FDB7A1-D9DE-414A-85CC-48D8CFB5F8E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275637" y="6237312"/>
            <a:ext cx="487363" cy="487363"/>
          </a:xfrm>
          <a:prstGeom prst="rect">
            <a:avLst/>
          </a:prstGeom>
        </p:spPr>
      </p:pic>
      <p:sp>
        <p:nvSpPr>
          <p:cNvPr id="3" name="Footer Placeholder 2"/>
          <p:cNvSpPr>
            <a:spLocks noGrp="1"/>
          </p:cNvSpPr>
          <p:nvPr>
            <p:ph type="ftr" sz="quarter" idx="11"/>
          </p:nvPr>
        </p:nvSpPr>
        <p:spPr>
          <a:xfrm>
            <a:off x="609600" y="6364504"/>
            <a:ext cx="5421313" cy="365125"/>
          </a:xfrm>
        </p:spPr>
        <p:txBody>
          <a:bodyPr/>
          <a:lstStyle/>
          <a:p>
            <a:pPr>
              <a:defRPr/>
            </a:pPr>
            <a:r>
              <a:rPr lang="en-GB" dirty="0" smtClean="0"/>
              <a:t>Official (Open), Non-sensitive</a:t>
            </a:r>
            <a:endParaRPr lang="en-GB" dirty="0"/>
          </a:p>
        </p:txBody>
      </p:sp>
      <p:pic>
        <p:nvPicPr>
          <p:cNvPr id="5" name="Picture 3"/>
          <p:cNvPicPr>
            <a:picLocks noChangeAspect="1"/>
          </p:cNvPicPr>
          <p:nvPr/>
        </p:nvPicPr>
        <p:blipFill>
          <a:blip r:embed="rId8"/>
          <a:stretch>
            <a:fillRect/>
          </a:stretch>
        </p:blipFill>
        <p:spPr>
          <a:xfrm>
            <a:off x="7709064" y="67042"/>
            <a:ext cx="1420491" cy="323116"/>
          </a:xfrm>
          <a:prstGeom prst="rect">
            <a:avLst/>
          </a:prstGeom>
        </p:spPr>
      </p:pic>
    </p:spTree>
    <p:custDataLst>
      <p:tags r:id="rId1"/>
    </p:custDataLst>
    <p:extLst>
      <p:ext uri="{BB962C8B-B14F-4D97-AF65-F5344CB8AC3E}">
        <p14:creationId xmlns:p14="http://schemas.microsoft.com/office/powerpoint/2010/main" val="23752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Quantization</a:t>
            </a:r>
          </a:p>
        </p:txBody>
      </p:sp>
      <p:sp>
        <p:nvSpPr>
          <p:cNvPr id="4100" name="Rectangle 3"/>
          <p:cNvSpPr>
            <a:spLocks noGrp="1" noChangeArrowheads="1"/>
          </p:cNvSpPr>
          <p:nvPr>
            <p:ph type="body" idx="1"/>
          </p:nvPr>
        </p:nvSpPr>
        <p:spPr>
          <a:xfrm>
            <a:off x="250825" y="1628775"/>
            <a:ext cx="4989513" cy="4781550"/>
          </a:xfrm>
        </p:spPr>
        <p:txBody>
          <a:bodyPr/>
          <a:lstStyle/>
          <a:p>
            <a:pPr eaLnBrk="1" hangingPunct="1"/>
            <a:r>
              <a:rPr lang="en-GB" dirty="0">
                <a:latin typeface="Times New Roman" panose="02020603050405020304" pitchFamily="18" charset="0"/>
                <a:cs typeface="Times New Roman" panose="02020603050405020304" pitchFamily="18" charset="0"/>
              </a:rPr>
              <a:t>Computer can only process digital numbers.</a:t>
            </a:r>
          </a:p>
          <a:p>
            <a:pPr eaLnBrk="1" hangingPunct="1"/>
            <a:r>
              <a:rPr lang="en-GB" dirty="0">
                <a:latin typeface="Times New Roman" panose="02020603050405020304" pitchFamily="18" charset="0"/>
                <a:cs typeface="Times New Roman" panose="02020603050405020304" pitchFamily="18" charset="0"/>
              </a:rPr>
              <a:t>To process electrical signals with computers, they must be converted to binary codes.</a:t>
            </a:r>
          </a:p>
        </p:txBody>
      </p:sp>
      <p:pic>
        <p:nvPicPr>
          <p:cNvPr id="4101" name="Picture 5" descr="bs01180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3946" y="2222232"/>
            <a:ext cx="254635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AutoShape 6"/>
          <p:cNvSpPr>
            <a:spLocks noChangeArrowheads="1"/>
          </p:cNvSpPr>
          <p:nvPr/>
        </p:nvSpPr>
        <p:spPr bwMode="auto">
          <a:xfrm>
            <a:off x="6444208" y="764704"/>
            <a:ext cx="2160240" cy="1019944"/>
          </a:xfrm>
          <a:prstGeom prst="cloudCallout">
            <a:avLst>
              <a:gd name="adj1" fmla="val -56065"/>
              <a:gd name="adj2" fmla="val 67398"/>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GB" sz="2000" dirty="0">
                <a:solidFill>
                  <a:schemeClr val="bg1"/>
                </a:solidFill>
                <a:latin typeface="TermT1" pitchFamily="18" charset="2"/>
              </a:rPr>
              <a:t>10101001011 11111001000 0011001</a:t>
            </a:r>
          </a:p>
        </p:txBody>
      </p:sp>
      <p:sp>
        <p:nvSpPr>
          <p:cNvPr id="7" name="Text Box 5"/>
          <p:cNvSpPr txBox="1">
            <a:spLocks noChangeArrowheads="1"/>
          </p:cNvSpPr>
          <p:nvPr/>
        </p:nvSpPr>
        <p:spPr bwMode="auto">
          <a:xfrm>
            <a:off x="6108700" y="4628878"/>
            <a:ext cx="1524000" cy="1641475"/>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algn="ctr" eaLnBrk="1" hangingPunct="1"/>
            <a:r>
              <a:rPr lang="en-GB" sz="2000" b="1">
                <a:latin typeface="Comic Sans MS" pitchFamily="66" charset="0"/>
              </a:rPr>
              <a:t>01001010</a:t>
            </a:r>
          </a:p>
          <a:p>
            <a:pPr algn="ctr" eaLnBrk="1" hangingPunct="1"/>
            <a:r>
              <a:rPr lang="en-GB" sz="2000" b="1">
                <a:latin typeface="Comic Sans MS" pitchFamily="66" charset="0"/>
              </a:rPr>
              <a:t>11001101</a:t>
            </a:r>
          </a:p>
          <a:p>
            <a:pPr algn="ctr" eaLnBrk="1" hangingPunct="1"/>
            <a:r>
              <a:rPr lang="en-GB" sz="2000" b="1">
                <a:latin typeface="Comic Sans MS" pitchFamily="66" charset="0"/>
              </a:rPr>
              <a:t>00011010</a:t>
            </a:r>
          </a:p>
          <a:p>
            <a:pPr algn="ctr" eaLnBrk="1" hangingPunct="1"/>
            <a:r>
              <a:rPr lang="en-GB" sz="2000" b="1">
                <a:latin typeface="Comic Sans MS" pitchFamily="66" charset="0"/>
              </a:rPr>
              <a:t>00111110</a:t>
            </a:r>
          </a:p>
          <a:p>
            <a:pPr algn="ctr" eaLnBrk="1" hangingPunct="1"/>
            <a:r>
              <a:rPr lang="en-GB" sz="2000" b="1">
                <a:latin typeface="Comic Sans MS" pitchFamily="66" charset="0"/>
              </a:rPr>
              <a:t>10100010</a:t>
            </a:r>
          </a:p>
        </p:txBody>
      </p:sp>
      <p:pic>
        <p:nvPicPr>
          <p:cNvPr id="8" name="Picture 6" descr="bs00871_"/>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300" y="4705078"/>
            <a:ext cx="1255713"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9"/>
          <p:cNvSpPr>
            <a:spLocks noChangeArrowheads="1"/>
          </p:cNvSpPr>
          <p:nvPr/>
        </p:nvSpPr>
        <p:spPr bwMode="auto">
          <a:xfrm>
            <a:off x="2603500" y="5162278"/>
            <a:ext cx="3429000" cy="381000"/>
          </a:xfrm>
          <a:prstGeom prst="notchedRightArrow">
            <a:avLst>
              <a:gd name="adj1" fmla="val 50000"/>
              <a:gd name="adj2" fmla="val 2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pic>
        <p:nvPicPr>
          <p:cNvPr id="10" name="Picture 4" descr="j007911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89300" y="4171678"/>
            <a:ext cx="15875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question_mark4"/>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508500" y="3943078"/>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question_mark4"/>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55900" y="3943078"/>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59006710">
            <a:hlinkClick r:id="" action="ppaction://media"/>
            <a:extLst>
              <a:ext uri="{FF2B5EF4-FFF2-40B4-BE49-F238E27FC236}">
                <a16:creationId xmlns:a16="http://schemas.microsoft.com/office/drawing/2014/main" id="{92EB753F-FC2D-49A1-9825-D1B5C60EB7A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401565" y="6166644"/>
            <a:ext cx="487362" cy="487362"/>
          </a:xfrm>
          <a:prstGeom prst="rect">
            <a:avLst/>
          </a:prstGeom>
        </p:spPr>
      </p:pic>
      <p:sp>
        <p:nvSpPr>
          <p:cNvPr id="3" name="Footer Placeholder 2"/>
          <p:cNvSpPr>
            <a:spLocks noGrp="1"/>
          </p:cNvSpPr>
          <p:nvPr>
            <p:ph type="ftr" sz="quarter" idx="11"/>
          </p:nvPr>
        </p:nvSpPr>
        <p:spPr>
          <a:xfrm>
            <a:off x="607845" y="6547810"/>
            <a:ext cx="5421313" cy="365125"/>
          </a:xfrm>
        </p:spPr>
        <p:txBody>
          <a:bodyPr/>
          <a:lstStyle/>
          <a:p>
            <a:pPr>
              <a:defRPr/>
            </a:pPr>
            <a:r>
              <a:rPr lang="en-GB" dirty="0" smtClean="0"/>
              <a:t>Official (Open), Non-sensitive</a:t>
            </a:r>
            <a:endParaRPr lang="en-GB" dirty="0"/>
          </a:p>
        </p:txBody>
      </p:sp>
    </p:spTree>
    <p:custDataLst>
      <p:tags r:id="rId1"/>
    </p:custDataLst>
    <p:extLst>
      <p:ext uri="{BB962C8B-B14F-4D97-AF65-F5344CB8AC3E}">
        <p14:creationId xmlns:p14="http://schemas.microsoft.com/office/powerpoint/2010/main" val="251948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Quantization</a:t>
            </a:r>
          </a:p>
        </p:txBody>
      </p:sp>
      <p:sp>
        <p:nvSpPr>
          <p:cNvPr id="6148" name="Rectangle 3"/>
          <p:cNvSpPr>
            <a:spLocks noGrp="1" noChangeArrowheads="1"/>
          </p:cNvSpPr>
          <p:nvPr>
            <p:ph type="body" idx="1"/>
          </p:nvPr>
        </p:nvSpPr>
        <p:spPr/>
        <p:txBody>
          <a:bodyPr/>
          <a:lstStyle/>
          <a:p>
            <a:pPr eaLnBrk="1" hangingPunct="1"/>
            <a:r>
              <a:rPr lang="en-GB" dirty="0">
                <a:latin typeface="Times New Roman" panose="02020603050405020304" pitchFamily="18" charset="0"/>
                <a:cs typeface="Times New Roman" panose="02020603050405020304" pitchFamily="18" charset="0"/>
              </a:rPr>
              <a:t>To convert the </a:t>
            </a:r>
            <a:r>
              <a:rPr lang="en-GB" dirty="0" err="1">
                <a:latin typeface="Times New Roman" panose="02020603050405020304" pitchFamily="18" charset="0"/>
                <a:cs typeface="Times New Roman" panose="02020603050405020304" pitchFamily="18" charset="0"/>
              </a:rPr>
              <a:t>analog</a:t>
            </a:r>
            <a:r>
              <a:rPr lang="en-GB" dirty="0">
                <a:latin typeface="Times New Roman" panose="02020603050405020304" pitchFamily="18" charset="0"/>
                <a:cs typeface="Times New Roman" panose="02020603050405020304" pitchFamily="18" charset="0"/>
              </a:rPr>
              <a:t> signal samples into binary code words</a:t>
            </a:r>
          </a:p>
          <a:p>
            <a:pPr eaLnBrk="1" hangingPunct="1"/>
            <a:r>
              <a:rPr lang="en-GB" dirty="0">
                <a:latin typeface="Times New Roman" panose="02020603050405020304" pitchFamily="18" charset="0"/>
                <a:cs typeface="Times New Roman" panose="02020603050405020304" pitchFamily="18" charset="0"/>
              </a:rPr>
              <a:t>The amplitude of each sample is rounded off to the nearest binary code.</a:t>
            </a:r>
          </a:p>
          <a:p>
            <a:pPr eaLnBrk="1" hangingPunct="1"/>
            <a:r>
              <a:rPr lang="en-GB" dirty="0">
                <a:latin typeface="Times New Roman" panose="02020603050405020304" pitchFamily="18" charset="0"/>
                <a:cs typeface="Times New Roman" panose="02020603050405020304" pitchFamily="18" charset="0"/>
              </a:rPr>
              <a:t>This process is called </a:t>
            </a:r>
            <a:r>
              <a:rPr lang="en-GB" b="1" dirty="0">
                <a:latin typeface="Times New Roman" panose="02020603050405020304" pitchFamily="18" charset="0"/>
                <a:cs typeface="Times New Roman" panose="02020603050405020304" pitchFamily="18" charset="0"/>
              </a:rPr>
              <a:t>quantization</a:t>
            </a:r>
            <a:r>
              <a:rPr lang="en-GB" dirty="0">
                <a:latin typeface="Times New Roman" panose="02020603050405020304" pitchFamily="18" charset="0"/>
                <a:cs typeface="Times New Roman" panose="02020603050405020304" pitchFamily="18" charset="0"/>
              </a:rPr>
              <a:t>.</a:t>
            </a:r>
          </a:p>
          <a:p>
            <a:pPr eaLnBrk="1" hangingPunct="1"/>
            <a:endParaRPr lang="en-GB" dirty="0"/>
          </a:p>
        </p:txBody>
      </p:sp>
      <p:pic>
        <p:nvPicPr>
          <p:cNvPr id="2" name="59006729">
            <a:hlinkClick r:id="" action="ppaction://media"/>
            <a:extLst>
              <a:ext uri="{FF2B5EF4-FFF2-40B4-BE49-F238E27FC236}">
                <a16:creationId xmlns:a16="http://schemas.microsoft.com/office/drawing/2014/main" id="{6CBA2959-8E0E-47B3-BF38-AEFA600D81A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31213" y="6115050"/>
            <a:ext cx="487362"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267054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8"/>
          <p:cNvSpPr>
            <a:spLocks noChangeArrowheads="1"/>
          </p:cNvSpPr>
          <p:nvPr/>
        </p:nvSpPr>
        <p:spPr bwMode="auto">
          <a:xfrm>
            <a:off x="1187450" y="3213100"/>
            <a:ext cx="7128966" cy="3382963"/>
          </a:xfrm>
          <a:prstGeom prst="rect">
            <a:avLst/>
          </a:prstGeom>
          <a:solidFill>
            <a:schemeClr val="accent4">
              <a:lumMod val="75000"/>
            </a:schemeClr>
          </a:solidFill>
          <a:ln>
            <a:noFill/>
          </a:ln>
          <a:effectLst/>
        </p:spPr>
        <p:txBody>
          <a:bodyPr wrap="none" anchor="ctr"/>
          <a:lstStyle/>
          <a:p>
            <a:endParaRPr lang="en-SG"/>
          </a:p>
        </p:txBody>
      </p:sp>
      <p:sp>
        <p:nvSpPr>
          <p:cNvPr id="7172"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How many codes out there?</a:t>
            </a:r>
          </a:p>
        </p:txBody>
      </p:sp>
      <p:sp>
        <p:nvSpPr>
          <p:cNvPr id="7173" name="Rectangle 3"/>
          <p:cNvSpPr>
            <a:spLocks noGrp="1" noChangeArrowheads="1"/>
          </p:cNvSpPr>
          <p:nvPr>
            <p:ph type="body" idx="1"/>
          </p:nvPr>
        </p:nvSpPr>
        <p:spPr>
          <a:xfrm>
            <a:off x="456406" y="1558463"/>
            <a:ext cx="8229600" cy="1682750"/>
          </a:xfrm>
        </p:spPr>
        <p:txBody>
          <a:bodyPr/>
          <a:lstStyle/>
          <a:p>
            <a:pPr eaLnBrk="1" hangingPunct="1">
              <a:lnSpc>
                <a:spcPct val="90000"/>
              </a:lnSpc>
            </a:pPr>
            <a:r>
              <a:rPr lang="en-GB" sz="2400" dirty="0">
                <a:latin typeface="Times New Roman" panose="02020603050405020304" pitchFamily="18" charset="0"/>
                <a:cs typeface="Times New Roman" panose="02020603050405020304" pitchFamily="18" charset="0"/>
              </a:rPr>
              <a:t>The length of the </a:t>
            </a:r>
            <a:r>
              <a:rPr lang="en-GB" sz="2400" dirty="0">
                <a:solidFill>
                  <a:srgbClr val="FF3300"/>
                </a:solidFill>
                <a:latin typeface="Times New Roman" panose="02020603050405020304" pitchFamily="18" charset="0"/>
                <a:cs typeface="Times New Roman" panose="02020603050405020304" pitchFamily="18" charset="0"/>
              </a:rPr>
              <a:t>binary code word</a:t>
            </a:r>
            <a:r>
              <a:rPr lang="en-GB" sz="2400" dirty="0">
                <a:latin typeface="Times New Roman" panose="02020603050405020304" pitchFamily="18" charset="0"/>
                <a:cs typeface="Times New Roman" panose="02020603050405020304" pitchFamily="18" charset="0"/>
              </a:rPr>
              <a:t> depends on the system.</a:t>
            </a:r>
          </a:p>
          <a:p>
            <a:pPr eaLnBrk="1" hangingPunct="1">
              <a:lnSpc>
                <a:spcPct val="90000"/>
              </a:lnSpc>
            </a:pPr>
            <a:r>
              <a:rPr lang="en-GB" sz="2400" dirty="0">
                <a:latin typeface="Times New Roman" panose="02020603050405020304" pitchFamily="18" charset="0"/>
                <a:cs typeface="Times New Roman" panose="02020603050405020304" pitchFamily="18" charset="0"/>
              </a:rPr>
              <a:t>Number of bits in a digital system is finite </a:t>
            </a:r>
          </a:p>
          <a:p>
            <a:pPr eaLnBrk="1" hangingPunct="1">
              <a:lnSpc>
                <a:spcPct val="90000"/>
              </a:lnSpc>
            </a:pPr>
            <a:r>
              <a:rPr lang="en-GB" sz="2400" dirty="0">
                <a:latin typeface="Times New Roman" panose="02020603050405020304" pitchFamily="18" charset="0"/>
                <a:cs typeface="Times New Roman" panose="02020603050405020304" pitchFamily="18" charset="0"/>
              </a:rPr>
              <a:t>Hence, the number of unique code words is finite. </a:t>
            </a:r>
          </a:p>
          <a:p>
            <a:pPr eaLnBrk="1" hangingPunct="1">
              <a:lnSpc>
                <a:spcPct val="90000"/>
              </a:lnSpc>
            </a:pPr>
            <a:endParaRPr lang="en-GB" sz="2400" dirty="0"/>
          </a:p>
        </p:txBody>
      </p:sp>
      <p:sp>
        <p:nvSpPr>
          <p:cNvPr id="7174" name="AutoShape 4"/>
          <p:cNvSpPr>
            <a:spLocks noChangeArrowheads="1"/>
          </p:cNvSpPr>
          <p:nvPr/>
        </p:nvSpPr>
        <p:spPr bwMode="auto">
          <a:xfrm rot="5400000">
            <a:off x="4133850" y="4400550"/>
            <a:ext cx="2590800" cy="1104900"/>
          </a:xfrm>
          <a:prstGeom prst="wedgeRectCallout">
            <a:avLst>
              <a:gd name="adj1" fmla="val -25736"/>
              <a:gd name="adj2" fmla="val 219106"/>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lstStyle/>
          <a:p>
            <a:pPr algn="ctr"/>
            <a:r>
              <a:rPr lang="en-GB" sz="2000" b="1">
                <a:latin typeface="Courier New" pitchFamily="49" charset="0"/>
              </a:rPr>
              <a:t>000</a:t>
            </a:r>
          </a:p>
          <a:p>
            <a:pPr algn="ctr"/>
            <a:r>
              <a:rPr lang="en-GB" sz="2000" b="1">
                <a:latin typeface="Courier New" pitchFamily="49" charset="0"/>
              </a:rPr>
              <a:t>001</a:t>
            </a:r>
          </a:p>
          <a:p>
            <a:pPr algn="ctr"/>
            <a:r>
              <a:rPr lang="en-GB" sz="2000" b="1">
                <a:latin typeface="Courier New" pitchFamily="49" charset="0"/>
              </a:rPr>
              <a:t>010</a:t>
            </a:r>
          </a:p>
          <a:p>
            <a:pPr algn="ctr"/>
            <a:r>
              <a:rPr lang="en-GB" sz="2000" b="1">
                <a:latin typeface="Courier New" pitchFamily="49" charset="0"/>
              </a:rPr>
              <a:t>011</a:t>
            </a:r>
          </a:p>
          <a:p>
            <a:pPr algn="ctr"/>
            <a:r>
              <a:rPr lang="en-GB" sz="2000" b="1">
                <a:latin typeface="Courier New" pitchFamily="49" charset="0"/>
              </a:rPr>
              <a:t>100</a:t>
            </a:r>
          </a:p>
          <a:p>
            <a:pPr algn="ctr"/>
            <a:r>
              <a:rPr lang="en-GB" sz="2000" b="1">
                <a:latin typeface="Courier New" pitchFamily="49" charset="0"/>
              </a:rPr>
              <a:t>101</a:t>
            </a:r>
          </a:p>
          <a:p>
            <a:pPr algn="ctr"/>
            <a:r>
              <a:rPr lang="en-GB" sz="2000" b="1">
                <a:latin typeface="Courier New" pitchFamily="49" charset="0"/>
              </a:rPr>
              <a:t>110</a:t>
            </a:r>
          </a:p>
          <a:p>
            <a:pPr algn="ctr"/>
            <a:r>
              <a:rPr lang="en-GB" sz="2000" b="1">
                <a:latin typeface="Courier New" pitchFamily="49" charset="0"/>
              </a:rPr>
              <a:t>111</a:t>
            </a:r>
          </a:p>
        </p:txBody>
      </p:sp>
      <p:sp>
        <p:nvSpPr>
          <p:cNvPr id="7175" name="Text Box 5"/>
          <p:cNvSpPr txBox="1">
            <a:spLocks noChangeArrowheads="1"/>
          </p:cNvSpPr>
          <p:nvPr/>
        </p:nvSpPr>
        <p:spPr bwMode="auto">
          <a:xfrm>
            <a:off x="1905000" y="4038600"/>
            <a:ext cx="990600" cy="482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algn="ctr" eaLnBrk="1" hangingPunct="1">
              <a:spcBef>
                <a:spcPct val="50000"/>
              </a:spcBef>
            </a:pPr>
            <a:r>
              <a:rPr lang="en-GB" sz="2400" b="1">
                <a:latin typeface="Courier New" pitchFamily="49" charset="0"/>
              </a:rPr>
              <a:t>XXX</a:t>
            </a:r>
          </a:p>
        </p:txBody>
      </p:sp>
      <p:sp>
        <p:nvSpPr>
          <p:cNvPr id="7176" name="Text Box 6"/>
          <p:cNvSpPr txBox="1">
            <a:spLocks noChangeArrowheads="1"/>
          </p:cNvSpPr>
          <p:nvPr/>
        </p:nvSpPr>
        <p:spPr bwMode="auto">
          <a:xfrm>
            <a:off x="1447800" y="4724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algn="ctr" eaLnBrk="1" hangingPunct="1">
              <a:spcBef>
                <a:spcPct val="50000"/>
              </a:spcBef>
            </a:pPr>
            <a:r>
              <a:rPr lang="en-GB" sz="2400">
                <a:latin typeface="Times New Roman" pitchFamily="18" charset="0"/>
              </a:rPr>
              <a:t>3-bit system</a:t>
            </a:r>
          </a:p>
        </p:txBody>
      </p:sp>
      <p:sp>
        <p:nvSpPr>
          <p:cNvPr id="7177" name="Text Box 7"/>
          <p:cNvSpPr txBox="1">
            <a:spLocks noChangeArrowheads="1"/>
          </p:cNvSpPr>
          <p:nvPr/>
        </p:nvSpPr>
        <p:spPr bwMode="auto">
          <a:xfrm>
            <a:off x="6248400" y="4343400"/>
            <a:ext cx="1905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algn="ctr" eaLnBrk="1" hangingPunct="1">
              <a:spcBef>
                <a:spcPct val="50000"/>
              </a:spcBef>
            </a:pPr>
            <a:r>
              <a:rPr lang="en-GB" sz="2400">
                <a:latin typeface="Times New Roman" pitchFamily="18" charset="0"/>
              </a:rPr>
              <a:t>2</a:t>
            </a:r>
            <a:r>
              <a:rPr lang="en-GB" sz="2400" baseline="30000">
                <a:latin typeface="Times New Roman" pitchFamily="18" charset="0"/>
              </a:rPr>
              <a:t>3</a:t>
            </a:r>
            <a:r>
              <a:rPr lang="en-GB" sz="2400">
                <a:latin typeface="Times New Roman" pitchFamily="18" charset="0"/>
              </a:rPr>
              <a:t> = 8 unique codes</a:t>
            </a:r>
          </a:p>
        </p:txBody>
      </p:sp>
      <p:pic>
        <p:nvPicPr>
          <p:cNvPr id="2" name="59006747">
            <a:hlinkClick r:id="" action="ppaction://media"/>
            <a:extLst>
              <a:ext uri="{FF2B5EF4-FFF2-40B4-BE49-F238E27FC236}">
                <a16:creationId xmlns:a16="http://schemas.microsoft.com/office/drawing/2014/main" id="{7F95857C-760B-438E-8F3A-D34FED16F76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02663" y="6078538"/>
            <a:ext cx="487362" cy="487362"/>
          </a:xfrm>
          <a:prstGeom prst="rect">
            <a:avLst/>
          </a:prstGeom>
        </p:spPr>
      </p:pic>
      <p:sp>
        <p:nvSpPr>
          <p:cNvPr id="3" name="Footer Placeholder 2"/>
          <p:cNvSpPr>
            <a:spLocks noGrp="1"/>
          </p:cNvSpPr>
          <p:nvPr>
            <p:ph type="ftr" sz="quarter" idx="11"/>
          </p:nvPr>
        </p:nvSpPr>
        <p:spPr>
          <a:xfrm>
            <a:off x="613192" y="6554054"/>
            <a:ext cx="5421313" cy="365125"/>
          </a:xfrm>
        </p:spPr>
        <p:txBody>
          <a:bodyPr/>
          <a:lstStyle/>
          <a:p>
            <a:pPr>
              <a:defRPr/>
            </a:pPr>
            <a:r>
              <a:rPr lang="en-GB" dirty="0" smtClean="0"/>
              <a:t>Official (Open), Non-sensitive</a:t>
            </a:r>
            <a:endParaRPr lang="en-GB" dirty="0"/>
          </a:p>
        </p:txBody>
      </p:sp>
    </p:spTree>
    <p:custDataLst>
      <p:tags r:id="rId1"/>
    </p:custDataLst>
    <p:extLst>
      <p:ext uri="{BB962C8B-B14F-4D97-AF65-F5344CB8AC3E}">
        <p14:creationId xmlns:p14="http://schemas.microsoft.com/office/powerpoint/2010/main" val="82786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9006770">
            <a:hlinkClick r:id="" action="ppaction://media"/>
            <a:extLst>
              <a:ext uri="{FF2B5EF4-FFF2-40B4-BE49-F238E27FC236}">
                <a16:creationId xmlns:a16="http://schemas.microsoft.com/office/drawing/2014/main" id="{4400911C-6E44-4C1B-AA22-AF6F64597888}"/>
              </a:ext>
            </a:extLst>
          </p:cNvPr>
          <p:cNvPicPr>
            <a:picLocks noGrp="1" noChangeAspect="1"/>
          </p:cNvPicPr>
          <p:nvPr>
            <p:ph idx="1"/>
            <a:audioFile r:link="rId3"/>
            <p:extLst>
              <p:ext uri="{DAA4B4D4-6D71-4841-9C94-3DE7FCFB9230}">
                <p14:media xmlns:p14="http://schemas.microsoft.com/office/powerpoint/2010/main" r:embed="rId2"/>
              </p:ext>
            </p:extLst>
          </p:nvPr>
        </p:nvPicPr>
        <p:blipFill>
          <a:blip r:embed="rId6"/>
          <a:stretch>
            <a:fillRect/>
          </a:stretch>
        </p:blipFill>
        <p:spPr>
          <a:xfrm>
            <a:off x="8369363" y="6235700"/>
            <a:ext cx="487363" cy="487363"/>
          </a:xfrm>
        </p:spPr>
      </p:pic>
      <p:pic>
        <p:nvPicPr>
          <p:cNvPr id="1024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692150"/>
            <a:ext cx="8715375"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146692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495300" y="266700"/>
            <a:ext cx="8153400" cy="990600"/>
          </a:xfrm>
        </p:spPr>
        <p:txBody>
          <a:bodyPr/>
          <a:lstStyle/>
          <a:p>
            <a:pPr marL="838200" indent="-838200" eaLnBrk="1" hangingPunct="1"/>
            <a:r>
              <a:rPr lang="en-GB" sz="3200" b="1" dirty="0"/>
              <a:t/>
            </a:r>
            <a:br>
              <a:rPr lang="en-GB" sz="3200" b="1" dirty="0"/>
            </a:br>
            <a:r>
              <a:rPr lang="en-GB" sz="3200" b="1" dirty="0">
                <a:latin typeface="Times New Roman" panose="02020603050405020304" pitchFamily="18" charset="0"/>
                <a:cs typeface="Times New Roman" panose="02020603050405020304" pitchFamily="18" charset="0"/>
              </a:rPr>
              <a:t>Converting </a:t>
            </a:r>
            <a:r>
              <a:rPr lang="en-GB" sz="3200" b="1" dirty="0" err="1">
                <a:latin typeface="Times New Roman" panose="02020603050405020304" pitchFamily="18" charset="0"/>
                <a:cs typeface="Times New Roman" panose="02020603050405020304" pitchFamily="18" charset="0"/>
              </a:rPr>
              <a:t>Analog</a:t>
            </a:r>
            <a:r>
              <a:rPr lang="en-GB" sz="3200" b="1" dirty="0">
                <a:latin typeface="Times New Roman" panose="02020603050405020304" pitchFamily="18" charset="0"/>
                <a:cs typeface="Times New Roman" panose="02020603050405020304" pitchFamily="18" charset="0"/>
              </a:rPr>
              <a:t> Signals into Digital</a:t>
            </a:r>
            <a:r>
              <a:rPr lang="en-GB" sz="3200" dirty="0"/>
              <a:t/>
            </a:r>
            <a:br>
              <a:rPr lang="en-GB" sz="3200" dirty="0"/>
            </a:br>
            <a:endParaRPr lang="en-GB" sz="3200" dirty="0"/>
          </a:p>
        </p:txBody>
      </p:sp>
      <p:sp>
        <p:nvSpPr>
          <p:cNvPr id="15364" name="Rectangle 3"/>
          <p:cNvSpPr>
            <a:spLocks noGrp="1" noChangeArrowheads="1"/>
          </p:cNvSpPr>
          <p:nvPr>
            <p:ph type="body" idx="1"/>
          </p:nvPr>
        </p:nvSpPr>
        <p:spPr>
          <a:xfrm>
            <a:off x="489397" y="1628800"/>
            <a:ext cx="8153400" cy="4495800"/>
          </a:xfrm>
          <a:noFill/>
        </p:spPr>
        <p:txBody>
          <a:bodyPr/>
          <a:lstStyle/>
          <a:p>
            <a:pPr marL="533400" indent="-533400" eaLnBrk="1" hangingPunct="1"/>
            <a:r>
              <a:rPr lang="en-GB" sz="2800" dirty="0">
                <a:solidFill>
                  <a:schemeClr val="accent1">
                    <a:lumMod val="75000"/>
                  </a:schemeClr>
                </a:solidFill>
                <a:latin typeface="Times New Roman" panose="02020603050405020304" pitchFamily="18" charset="0"/>
                <a:cs typeface="Times New Roman" panose="02020603050405020304" pitchFamily="18" charset="0"/>
              </a:rPr>
              <a:t>Process involves:</a:t>
            </a:r>
          </a:p>
          <a:p>
            <a:pPr marL="1123950" lvl="1" indent="-457200" eaLnBrk="1" hangingPunct="1">
              <a:buFont typeface="Wingdings" pitchFamily="2" charset="2"/>
              <a:buAutoNum type="arabicPeriod"/>
            </a:pPr>
            <a:r>
              <a:rPr lang="en-GB" b="1" dirty="0">
                <a:solidFill>
                  <a:schemeClr val="bg2">
                    <a:lumMod val="50000"/>
                  </a:schemeClr>
                </a:solidFill>
                <a:latin typeface="Times New Roman" panose="02020603050405020304" pitchFamily="18" charset="0"/>
                <a:cs typeface="Times New Roman" panose="02020603050405020304" pitchFamily="18" charset="0"/>
              </a:rPr>
              <a:t>Sampling</a:t>
            </a:r>
            <a:r>
              <a:rPr lang="en-GB" dirty="0">
                <a:solidFill>
                  <a:schemeClr val="bg2">
                    <a:lumMod val="50000"/>
                  </a:schemeClr>
                </a:solidFill>
                <a:latin typeface="Times New Roman" panose="02020603050405020304" pitchFamily="18" charset="0"/>
                <a:cs typeface="Times New Roman" panose="02020603050405020304" pitchFamily="18" charset="0"/>
              </a:rPr>
              <a:t>: </a:t>
            </a:r>
            <a:r>
              <a:rPr lang="en-GB" dirty="0">
                <a:solidFill>
                  <a:schemeClr val="accent1">
                    <a:lumMod val="75000"/>
                  </a:schemeClr>
                </a:solidFill>
                <a:latin typeface="Times New Roman" panose="02020603050405020304" pitchFamily="18" charset="0"/>
                <a:cs typeface="Times New Roman" panose="02020603050405020304" pitchFamily="18" charset="0"/>
              </a:rPr>
              <a:t>Conversion of continuous-time signal to </a:t>
            </a:r>
            <a:r>
              <a:rPr lang="en-GB" u="sng" dirty="0">
                <a:solidFill>
                  <a:schemeClr val="accent1">
                    <a:lumMod val="75000"/>
                  </a:schemeClr>
                </a:solidFill>
                <a:latin typeface="Times New Roman" panose="02020603050405020304" pitchFamily="18" charset="0"/>
                <a:cs typeface="Times New Roman" panose="02020603050405020304" pitchFamily="18" charset="0"/>
              </a:rPr>
              <a:t>discrete-time signal</a:t>
            </a:r>
            <a:r>
              <a:rPr lang="en-GB" dirty="0">
                <a:solidFill>
                  <a:schemeClr val="accent1">
                    <a:lumMod val="75000"/>
                  </a:schemeClr>
                </a:solidFill>
                <a:latin typeface="Times New Roman" panose="02020603050405020304" pitchFamily="18" charset="0"/>
                <a:cs typeface="Times New Roman" panose="02020603050405020304" pitchFamily="18" charset="0"/>
              </a:rPr>
              <a:t>.</a:t>
            </a:r>
          </a:p>
          <a:p>
            <a:pPr marL="1123950" lvl="1" indent="-457200" eaLnBrk="1" hangingPunct="1">
              <a:buFont typeface="Wingdings" pitchFamily="2" charset="2"/>
              <a:buAutoNum type="arabicPeriod"/>
            </a:pPr>
            <a:r>
              <a:rPr lang="en-GB" b="1" dirty="0">
                <a:solidFill>
                  <a:schemeClr val="bg2">
                    <a:lumMod val="50000"/>
                  </a:schemeClr>
                </a:solidFill>
                <a:latin typeface="Times New Roman" panose="02020603050405020304" pitchFamily="18" charset="0"/>
                <a:cs typeface="Times New Roman" panose="02020603050405020304" pitchFamily="18" charset="0"/>
              </a:rPr>
              <a:t>Quantization</a:t>
            </a:r>
            <a:r>
              <a:rPr lang="en-GB" dirty="0">
                <a:solidFill>
                  <a:schemeClr val="bg2">
                    <a:lumMod val="50000"/>
                  </a:schemeClr>
                </a:solidFill>
                <a:latin typeface="Times New Roman" panose="02020603050405020304" pitchFamily="18" charset="0"/>
                <a:cs typeface="Times New Roman" panose="02020603050405020304" pitchFamily="18" charset="0"/>
              </a:rPr>
              <a:t>: </a:t>
            </a:r>
            <a:r>
              <a:rPr lang="en-GB" dirty="0">
                <a:solidFill>
                  <a:schemeClr val="accent1">
                    <a:lumMod val="75000"/>
                  </a:schemeClr>
                </a:solidFill>
                <a:latin typeface="Times New Roman" panose="02020603050405020304" pitchFamily="18" charset="0"/>
                <a:cs typeface="Times New Roman" panose="02020603050405020304" pitchFamily="18" charset="0"/>
              </a:rPr>
              <a:t>Conversion of continuous-amplitude signal to </a:t>
            </a:r>
            <a:r>
              <a:rPr lang="en-GB" u="sng" dirty="0">
                <a:solidFill>
                  <a:schemeClr val="accent1">
                    <a:lumMod val="75000"/>
                  </a:schemeClr>
                </a:solidFill>
                <a:latin typeface="Times New Roman" panose="02020603050405020304" pitchFamily="18" charset="0"/>
                <a:cs typeface="Times New Roman" panose="02020603050405020304" pitchFamily="18" charset="0"/>
              </a:rPr>
              <a:t>discrete-amplitude signal</a:t>
            </a:r>
            <a:r>
              <a:rPr lang="en-GB" dirty="0">
                <a:solidFill>
                  <a:schemeClr val="accent1">
                    <a:lumMod val="75000"/>
                  </a:schemeClr>
                </a:solidFill>
                <a:latin typeface="Times New Roman" panose="02020603050405020304" pitchFamily="18" charset="0"/>
                <a:cs typeface="Times New Roman" panose="02020603050405020304" pitchFamily="18" charset="0"/>
              </a:rPr>
              <a:t>.</a:t>
            </a:r>
          </a:p>
          <a:p>
            <a:pPr marL="533400" indent="-533400" eaLnBrk="1" hangingPunct="1"/>
            <a:r>
              <a:rPr lang="en-GB" sz="2800" dirty="0">
                <a:solidFill>
                  <a:schemeClr val="bg2">
                    <a:lumMod val="50000"/>
                  </a:schemeClr>
                </a:solidFill>
                <a:latin typeface="Times New Roman" panose="02020603050405020304" pitchFamily="18" charset="0"/>
                <a:cs typeface="Times New Roman" panose="02020603050405020304" pitchFamily="18" charset="0"/>
              </a:rPr>
              <a:t>After these conversions, the resultant signal must represent the original signal with minimal distortion</a:t>
            </a:r>
            <a:r>
              <a:rPr lang="en-GB" sz="2800" dirty="0">
                <a:solidFill>
                  <a:srgbClr val="FF9900"/>
                </a:solidFill>
              </a:rPr>
              <a:t>.</a:t>
            </a:r>
            <a:endParaRPr lang="en-GB" sz="2800" dirty="0"/>
          </a:p>
        </p:txBody>
      </p:sp>
      <p:pic>
        <p:nvPicPr>
          <p:cNvPr id="2" name="59006322">
            <a:hlinkClick r:id="" action="ppaction://media"/>
            <a:extLst>
              <a:ext uri="{FF2B5EF4-FFF2-40B4-BE49-F238E27FC236}">
                <a16:creationId xmlns:a16="http://schemas.microsoft.com/office/drawing/2014/main" id="{F87F3695-1272-4B25-88F7-C0036E445A1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10921" y="6124600"/>
            <a:ext cx="487363"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111483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Quantization</a:t>
            </a:r>
          </a:p>
        </p:txBody>
      </p:sp>
      <p:sp>
        <p:nvSpPr>
          <p:cNvPr id="8196" name="Rectangle 3"/>
          <p:cNvSpPr>
            <a:spLocks noGrp="1" noChangeArrowheads="1"/>
          </p:cNvSpPr>
          <p:nvPr>
            <p:ph type="body" idx="1"/>
          </p:nvPr>
        </p:nvSpPr>
        <p:spPr>
          <a:xfrm>
            <a:off x="271146" y="1652086"/>
            <a:ext cx="8229600" cy="971550"/>
          </a:xfrm>
        </p:spPr>
        <p:txBody>
          <a:bodyPr/>
          <a:lstStyle/>
          <a:p>
            <a:pPr eaLnBrk="1" hangingPunct="1">
              <a:buFontTx/>
              <a:buNone/>
            </a:pPr>
            <a:r>
              <a:rPr lang="en-GB" dirty="0">
                <a:latin typeface="Times New Roman" panose="02020603050405020304" pitchFamily="18" charset="0"/>
                <a:cs typeface="Times New Roman" panose="02020603050405020304" pitchFamily="18" charset="0"/>
              </a:rPr>
              <a:t>Example:</a:t>
            </a:r>
          </a:p>
          <a:p>
            <a:pPr eaLnBrk="1" hangingPunct="1"/>
            <a:r>
              <a:rPr lang="en-GB" dirty="0">
                <a:latin typeface="Times New Roman" panose="02020603050405020304" pitchFamily="18" charset="0"/>
                <a:cs typeface="Times New Roman" panose="02020603050405020304" pitchFamily="18" charset="0"/>
              </a:rPr>
              <a:t>Analog signal quantized by a 3-bit system</a:t>
            </a:r>
          </a:p>
        </p:txBody>
      </p:sp>
      <p:sp>
        <p:nvSpPr>
          <p:cNvPr id="8197" name="Rectangle 4"/>
          <p:cNvSpPr>
            <a:spLocks noChangeArrowheads="1"/>
          </p:cNvSpPr>
          <p:nvPr/>
        </p:nvSpPr>
        <p:spPr bwMode="auto">
          <a:xfrm>
            <a:off x="1785938" y="1790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SG"/>
          </a:p>
        </p:txBody>
      </p:sp>
      <p:grpSp>
        <p:nvGrpSpPr>
          <p:cNvPr id="8198" name="Group 9"/>
          <p:cNvGrpSpPr>
            <a:grpSpLocks/>
          </p:cNvGrpSpPr>
          <p:nvPr/>
        </p:nvGrpSpPr>
        <p:grpSpPr bwMode="auto">
          <a:xfrm>
            <a:off x="1331913" y="2636838"/>
            <a:ext cx="6707187" cy="3944937"/>
            <a:chOff x="839" y="1661"/>
            <a:chExt cx="4225" cy="2485"/>
          </a:xfrm>
        </p:grpSpPr>
        <p:graphicFrame>
          <p:nvGraphicFramePr>
            <p:cNvPr id="8199" name="Object 5"/>
            <p:cNvGraphicFramePr>
              <a:graphicFrameLocks noChangeAspect="1"/>
            </p:cNvGraphicFramePr>
            <p:nvPr/>
          </p:nvGraphicFramePr>
          <p:xfrm>
            <a:off x="839" y="1661"/>
            <a:ext cx="4225" cy="2485"/>
          </p:xfrm>
          <a:graphic>
            <a:graphicData uri="http://schemas.openxmlformats.org/presentationml/2006/ole">
              <mc:AlternateContent xmlns:mc="http://schemas.openxmlformats.org/markup-compatibility/2006">
                <mc:Choice xmlns:v="urn:schemas-microsoft-com:vml" Requires="v">
                  <p:oleObj spid="_x0000_s36962" name="Picture" r:id="rId7" imgW="5568696" imgH="3273552" progId="Word.Picture.8">
                    <p:embed/>
                  </p:oleObj>
                </mc:Choice>
                <mc:Fallback>
                  <p:oleObj name="Picture" r:id="rId7" imgW="5568696" imgH="3273552" progId="Word.Picture.8">
                    <p:embed/>
                    <p:pic>
                      <p:nvPicPr>
                        <p:cNvPr id="819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 y="1661"/>
                          <a:ext cx="4225" cy="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0" name="Rectangle 7"/>
            <p:cNvSpPr>
              <a:spLocks noChangeArrowheads="1"/>
            </p:cNvSpPr>
            <p:nvPr/>
          </p:nvSpPr>
          <p:spPr bwMode="auto">
            <a:xfrm>
              <a:off x="884" y="3657"/>
              <a:ext cx="454" cy="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sp>
          <p:nvSpPr>
            <p:cNvPr id="8201" name="Rectangle 8"/>
            <p:cNvSpPr>
              <a:spLocks noChangeArrowheads="1"/>
            </p:cNvSpPr>
            <p:nvPr/>
          </p:nvSpPr>
          <p:spPr bwMode="auto">
            <a:xfrm>
              <a:off x="4649" y="3702"/>
              <a:ext cx="363" cy="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G"/>
            </a:p>
          </p:txBody>
        </p:sp>
      </p:grpSp>
      <p:pic>
        <p:nvPicPr>
          <p:cNvPr id="2" name="59006788">
            <a:hlinkClick r:id="" action="ppaction://media"/>
            <a:extLst>
              <a:ext uri="{FF2B5EF4-FFF2-40B4-BE49-F238E27FC236}">
                <a16:creationId xmlns:a16="http://schemas.microsoft.com/office/drawing/2014/main" id="{A0399024-A11F-443E-9785-BA02FB933F89}"/>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577263" y="6310313"/>
            <a:ext cx="487362"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2"/>
    </p:custDataLst>
    <p:extLst>
      <p:ext uri="{BB962C8B-B14F-4D97-AF65-F5344CB8AC3E}">
        <p14:creationId xmlns:p14="http://schemas.microsoft.com/office/powerpoint/2010/main" val="234425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Quantization</a:t>
            </a:r>
          </a:p>
        </p:txBody>
      </p:sp>
      <p:sp>
        <p:nvSpPr>
          <p:cNvPr id="9282" name="Text Box 84"/>
          <p:cNvSpPr txBox="1">
            <a:spLocks noChangeArrowheads="1"/>
          </p:cNvSpPr>
          <p:nvPr/>
        </p:nvSpPr>
        <p:spPr bwMode="auto">
          <a:xfrm>
            <a:off x="4800600" y="2362200"/>
            <a:ext cx="304800" cy="396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eaLnBrk="1" hangingPunct="1">
              <a:spcBef>
                <a:spcPct val="50000"/>
              </a:spcBef>
            </a:pPr>
            <a:r>
              <a:rPr lang="en-GB" sz="2000">
                <a:solidFill>
                  <a:schemeClr val="bg2">
                    <a:lumMod val="25000"/>
                  </a:schemeClr>
                </a:solidFill>
                <a:latin typeface="Times New Roman" pitchFamily="18" charset="0"/>
              </a:rPr>
              <a:t>^</a:t>
            </a:r>
          </a:p>
        </p:txBody>
      </p:sp>
      <p:graphicFrame>
        <p:nvGraphicFramePr>
          <p:cNvPr id="78004" name="Group 180"/>
          <p:cNvGraphicFramePr>
            <a:graphicFrameLocks noGrp="1"/>
          </p:cNvGraphicFramePr>
          <p:nvPr/>
        </p:nvGraphicFramePr>
        <p:xfrm>
          <a:off x="755576" y="1700808"/>
          <a:ext cx="7467600" cy="4802188"/>
        </p:xfrm>
        <a:graphic>
          <a:graphicData uri="http://schemas.openxmlformats.org/drawingml/2006/table">
            <a:tbl>
              <a:tblPr/>
              <a:tblGrid>
                <a:gridCol w="7620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tblGrid>
              <a:tr h="124317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pitchFamily="34" charset="0"/>
                        </a:rPr>
                        <a:t>Time</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Original amplitude, x(nT)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Quantized amplitude, x(nT)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Binary code</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Quantization error</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val="10000"/>
                  </a:ext>
                </a:extLst>
              </a:tr>
              <a:tr h="4524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0.000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0.000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val="10001"/>
                  </a:ext>
                </a:extLst>
              </a:tr>
              <a:tr h="4509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rgbClr val="FFCC00"/>
                          </a:solidFill>
                          <a:effectLst/>
                          <a:latin typeface="Arial" pitchFamily="34" charset="0"/>
                        </a:rPr>
                        <a:t>1.223</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FFFF00"/>
                          </a:solidFill>
                          <a:effectLst/>
                          <a:latin typeface="Arial" pitchFamily="34" charset="0"/>
                        </a:rPr>
                        <a:t>1.00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010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FF3300"/>
                          </a:solidFill>
                          <a:effectLst/>
                          <a:latin typeface="Arial" pitchFamily="34" charset="0"/>
                        </a:rPr>
                        <a:t>-0.223</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val="10002"/>
                  </a:ext>
                </a:extLst>
              </a:tr>
              <a:tr h="4524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2T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FFCC00"/>
                          </a:solidFill>
                          <a:effectLst/>
                          <a:latin typeface="Arial" pitchFamily="34" charset="0"/>
                        </a:rPr>
                        <a:t>1.280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FFFF00"/>
                          </a:solidFill>
                          <a:effectLst/>
                          <a:latin typeface="Arial" pitchFamily="34" charset="0"/>
                        </a:rPr>
                        <a:t>1.50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011</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FF3300"/>
                          </a:solidFill>
                          <a:effectLst/>
                          <a:latin typeface="Arial" pitchFamily="34" charset="0"/>
                        </a:rPr>
                        <a:t>0.220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val="10003"/>
                  </a:ext>
                </a:extLst>
              </a:tr>
              <a:tr h="4509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3T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pitchFamily="34" charset="0"/>
                        </a:rPr>
                        <a:t>0.243</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pitchFamily="34" charset="0"/>
                        </a:rPr>
                        <a:t>0.00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-0.243</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val="10004"/>
                  </a:ext>
                </a:extLst>
              </a:tr>
              <a:tr h="4524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4T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-0.750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-0.50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111</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0.250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val="10005"/>
                  </a:ext>
                </a:extLst>
              </a:tr>
              <a:tr h="4509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5T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-0.817</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-1.00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110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-0.183</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val="10006"/>
                  </a:ext>
                </a:extLst>
              </a:tr>
              <a:tr h="4524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6T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-0.220</a:t>
                      </a:r>
                    </a:p>
                  </a:txBody>
                  <a:tcPr marT="45726" marB="4572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0.220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val="10007"/>
                  </a:ext>
                </a:extLst>
              </a:tr>
              <a:tr h="3962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7T</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0.163</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bg1"/>
                          </a:solidFill>
                          <a:effectLst/>
                          <a:latin typeface="Arial" pitchFamily="34" charset="0"/>
                        </a:rPr>
                        <a:t>000</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bg1"/>
                          </a:solidFill>
                          <a:effectLst/>
                          <a:latin typeface="Arial" pitchFamily="34" charset="0"/>
                        </a:rPr>
                        <a:t>-0.163</a:t>
                      </a: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val="10008"/>
                  </a:ext>
                </a:extLst>
              </a:tr>
            </a:tbl>
          </a:graphicData>
        </a:graphic>
      </p:graphicFrame>
      <p:pic>
        <p:nvPicPr>
          <p:cNvPr id="2" name="59006798">
            <a:hlinkClick r:id="" action="ppaction://media"/>
            <a:extLst>
              <a:ext uri="{FF2B5EF4-FFF2-40B4-BE49-F238E27FC236}">
                <a16:creationId xmlns:a16="http://schemas.microsoft.com/office/drawing/2014/main" id="{697287C3-F0FB-42A0-B4E2-7218C6B4888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80425" y="6248400"/>
            <a:ext cx="487363" cy="487363"/>
          </a:xfrm>
          <a:prstGeom prst="rect">
            <a:avLst/>
          </a:prstGeom>
        </p:spPr>
      </p:pic>
      <p:sp>
        <p:nvSpPr>
          <p:cNvPr id="3" name="Footer Placeholder 2"/>
          <p:cNvSpPr>
            <a:spLocks noGrp="1"/>
          </p:cNvSpPr>
          <p:nvPr>
            <p:ph type="ftr" sz="quarter" idx="11"/>
          </p:nvPr>
        </p:nvSpPr>
        <p:spPr>
          <a:xfrm>
            <a:off x="612648" y="6459407"/>
            <a:ext cx="5421313" cy="365125"/>
          </a:xfrm>
        </p:spPr>
        <p:txBody>
          <a:bodyPr/>
          <a:lstStyle/>
          <a:p>
            <a:pPr>
              <a:defRPr/>
            </a:pPr>
            <a:r>
              <a:rPr lang="en-GB" dirty="0" smtClean="0"/>
              <a:t>Official (Open), Non-sensitive</a:t>
            </a:r>
            <a:endParaRPr lang="en-GB" dirty="0"/>
          </a:p>
        </p:txBody>
      </p:sp>
    </p:spTree>
    <p:custDataLst>
      <p:tags r:id="rId1"/>
    </p:custDataLst>
    <p:extLst>
      <p:ext uri="{BB962C8B-B14F-4D97-AF65-F5344CB8AC3E}">
        <p14:creationId xmlns:p14="http://schemas.microsoft.com/office/powerpoint/2010/main" val="15787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Common terminology</a:t>
            </a:r>
          </a:p>
        </p:txBody>
      </p:sp>
      <p:sp>
        <p:nvSpPr>
          <p:cNvPr id="11268" name="Rectangle 3"/>
          <p:cNvSpPr>
            <a:spLocks noGrp="1" noChangeArrowheads="1"/>
          </p:cNvSpPr>
          <p:nvPr>
            <p:ph type="body" idx="1"/>
          </p:nvPr>
        </p:nvSpPr>
        <p:spPr/>
        <p:txBody>
          <a:bodyPr/>
          <a:lstStyle/>
          <a:p>
            <a:pPr eaLnBrk="1" hangingPunct="1">
              <a:lnSpc>
                <a:spcPct val="90000"/>
              </a:lnSpc>
            </a:pPr>
            <a:r>
              <a:rPr lang="en-GB" sz="2800" b="1" dirty="0">
                <a:solidFill>
                  <a:srgbClr val="FFC000"/>
                </a:solidFill>
                <a:latin typeface="Times New Roman" panose="02020603050405020304" pitchFamily="18" charset="0"/>
                <a:cs typeface="Times New Roman" panose="02020603050405020304" pitchFamily="18" charset="0"/>
              </a:rPr>
              <a:t>Maximum dynamic range</a:t>
            </a:r>
            <a:r>
              <a:rPr lang="en-GB" sz="2800" dirty="0">
                <a:solidFill>
                  <a:srgbClr val="FFC000"/>
                </a:solidFill>
                <a:latin typeface="Times New Roman" panose="02020603050405020304" pitchFamily="18" charset="0"/>
                <a:cs typeface="Times New Roman" panose="02020603050405020304" pitchFamily="18" charset="0"/>
              </a:rPr>
              <a:t> </a:t>
            </a:r>
            <a:r>
              <a:rPr lang="en-GB" sz="2800" dirty="0">
                <a:solidFill>
                  <a:schemeClr val="accent1">
                    <a:lumMod val="75000"/>
                  </a:schemeClr>
                </a:solidFill>
                <a:latin typeface="Times New Roman" panose="02020603050405020304" pitchFamily="18" charset="0"/>
                <a:cs typeface="Times New Roman" panose="02020603050405020304" pitchFamily="18" charset="0"/>
              </a:rPr>
              <a:t>of the </a:t>
            </a:r>
            <a:r>
              <a:rPr lang="en-GB" sz="2800" dirty="0" err="1">
                <a:solidFill>
                  <a:schemeClr val="accent1">
                    <a:lumMod val="75000"/>
                  </a:schemeClr>
                </a:solidFill>
                <a:latin typeface="Times New Roman" panose="02020603050405020304" pitchFamily="18" charset="0"/>
                <a:cs typeface="Times New Roman" panose="02020603050405020304" pitchFamily="18" charset="0"/>
              </a:rPr>
              <a:t>quantizer</a:t>
            </a:r>
            <a:r>
              <a:rPr lang="en-GB" sz="2800" dirty="0">
                <a:solidFill>
                  <a:schemeClr val="accent1">
                    <a:lumMod val="75000"/>
                  </a:schemeClr>
                </a:solidFill>
                <a:latin typeface="Times New Roman" panose="02020603050405020304" pitchFamily="18" charset="0"/>
                <a:cs typeface="Times New Roman" panose="02020603050405020304" pitchFamily="18" charset="0"/>
              </a:rPr>
              <a:t> is (1.5 - (-1.5))V = 3V. ( i.e. the range that </a:t>
            </a:r>
            <a:r>
              <a:rPr lang="en-GB" sz="2800" dirty="0" err="1">
                <a:solidFill>
                  <a:schemeClr val="accent1">
                    <a:lumMod val="75000"/>
                  </a:schemeClr>
                </a:solidFill>
                <a:latin typeface="Times New Roman" panose="02020603050405020304" pitchFamily="18" charset="0"/>
                <a:cs typeface="Times New Roman" panose="02020603050405020304" pitchFamily="18" charset="0"/>
              </a:rPr>
              <a:t>quantizer</a:t>
            </a:r>
            <a:r>
              <a:rPr lang="en-GB" sz="2800" dirty="0">
                <a:solidFill>
                  <a:schemeClr val="accent1">
                    <a:lumMod val="75000"/>
                  </a:schemeClr>
                </a:solidFill>
                <a:latin typeface="Times New Roman" panose="02020603050405020304" pitchFamily="18" charset="0"/>
                <a:cs typeface="Times New Roman" panose="02020603050405020304" pitchFamily="18" charset="0"/>
              </a:rPr>
              <a:t> can convert without problem).</a:t>
            </a:r>
          </a:p>
          <a:p>
            <a:pPr eaLnBrk="1" hangingPunct="1">
              <a:lnSpc>
                <a:spcPct val="90000"/>
              </a:lnSpc>
            </a:pPr>
            <a:r>
              <a:rPr lang="en-GB" sz="2800" b="1" dirty="0">
                <a:solidFill>
                  <a:srgbClr val="FFCC00"/>
                </a:solidFill>
                <a:latin typeface="Times New Roman" panose="02020603050405020304" pitchFamily="18" charset="0"/>
                <a:cs typeface="Times New Roman" panose="02020603050405020304" pitchFamily="18" charset="0"/>
              </a:rPr>
              <a:t>Word-length</a:t>
            </a:r>
            <a:r>
              <a:rPr lang="en-GB" sz="2800" dirty="0">
                <a:latin typeface="Times New Roman" panose="02020603050405020304" pitchFamily="18" charset="0"/>
                <a:cs typeface="Times New Roman" panose="02020603050405020304" pitchFamily="18" charset="0"/>
              </a:rPr>
              <a:t> </a:t>
            </a:r>
            <a:r>
              <a:rPr lang="en-GB" sz="2800" dirty="0">
                <a:solidFill>
                  <a:schemeClr val="accent1">
                    <a:lumMod val="75000"/>
                  </a:schemeClr>
                </a:solidFill>
                <a:latin typeface="Times New Roman" panose="02020603050405020304" pitchFamily="18" charset="0"/>
                <a:cs typeface="Times New Roman" panose="02020603050405020304" pitchFamily="18" charset="0"/>
              </a:rPr>
              <a:t>of the </a:t>
            </a:r>
            <a:r>
              <a:rPr lang="en-GB" sz="2800" dirty="0" err="1">
                <a:solidFill>
                  <a:schemeClr val="accent1">
                    <a:lumMod val="75000"/>
                  </a:schemeClr>
                </a:solidFill>
                <a:latin typeface="Times New Roman" panose="02020603050405020304" pitchFamily="18" charset="0"/>
                <a:cs typeface="Times New Roman" panose="02020603050405020304" pitchFamily="18" charset="0"/>
              </a:rPr>
              <a:t>quantizer</a:t>
            </a:r>
            <a:r>
              <a:rPr lang="en-GB" sz="2800" dirty="0">
                <a:solidFill>
                  <a:schemeClr val="accent1">
                    <a:lumMod val="75000"/>
                  </a:schemeClr>
                </a:solidFill>
                <a:latin typeface="Times New Roman" panose="02020603050405020304" pitchFamily="18" charset="0"/>
                <a:cs typeface="Times New Roman" panose="02020603050405020304" pitchFamily="18" charset="0"/>
              </a:rPr>
              <a:t>, n, is 3 bits.</a:t>
            </a:r>
          </a:p>
          <a:p>
            <a:pPr eaLnBrk="1" hangingPunct="1">
              <a:lnSpc>
                <a:spcPct val="90000"/>
              </a:lnSpc>
            </a:pPr>
            <a:r>
              <a:rPr lang="en-GB" sz="2800" b="1" dirty="0">
                <a:solidFill>
                  <a:srgbClr val="FFC000"/>
                </a:solidFill>
                <a:latin typeface="Times New Roman" panose="02020603050405020304" pitchFamily="18" charset="0"/>
                <a:cs typeface="Times New Roman" panose="02020603050405020304" pitchFamily="18" charset="0"/>
              </a:rPr>
              <a:t>2’s complement encoding </a:t>
            </a:r>
            <a:r>
              <a:rPr lang="en-GB" sz="2800" dirty="0">
                <a:solidFill>
                  <a:schemeClr val="accent1">
                    <a:lumMod val="75000"/>
                  </a:schemeClr>
                </a:solidFill>
                <a:latin typeface="Times New Roman" panose="02020603050405020304" pitchFamily="18" charset="0"/>
                <a:cs typeface="Times New Roman" panose="02020603050405020304" pitchFamily="18" charset="0"/>
              </a:rPr>
              <a:t>is used. </a:t>
            </a:r>
          </a:p>
          <a:p>
            <a:pPr eaLnBrk="1" hangingPunct="1">
              <a:lnSpc>
                <a:spcPct val="90000"/>
              </a:lnSpc>
              <a:buFontTx/>
              <a:buNone/>
            </a:pPr>
            <a:r>
              <a:rPr lang="en-GB" sz="2800" dirty="0">
                <a:latin typeface="Times New Roman" panose="02020603050405020304" pitchFamily="18" charset="0"/>
                <a:cs typeface="Times New Roman" panose="02020603050405020304" pitchFamily="18" charset="0"/>
              </a:rPr>
              <a:t>   </a:t>
            </a:r>
            <a:r>
              <a:rPr lang="en-GB" sz="2800" dirty="0">
                <a:solidFill>
                  <a:schemeClr val="accent1">
                    <a:lumMod val="75000"/>
                  </a:schemeClr>
                </a:solidFill>
                <a:latin typeface="Times New Roman" panose="02020603050405020304" pitchFamily="18" charset="0"/>
                <a:cs typeface="Times New Roman" panose="02020603050405020304" pitchFamily="18" charset="0"/>
              </a:rPr>
              <a:t>(Note that there is one more negative level than positive.)</a:t>
            </a:r>
          </a:p>
          <a:p>
            <a:pPr eaLnBrk="1" hangingPunct="1">
              <a:lnSpc>
                <a:spcPct val="90000"/>
              </a:lnSpc>
            </a:pPr>
            <a:r>
              <a:rPr lang="en-GB" sz="2800" dirty="0">
                <a:solidFill>
                  <a:schemeClr val="accent1">
                    <a:lumMod val="75000"/>
                  </a:schemeClr>
                </a:solidFill>
                <a:latin typeface="Times New Roman" panose="02020603050405020304" pitchFamily="18" charset="0"/>
                <a:cs typeface="Times New Roman" panose="02020603050405020304" pitchFamily="18" charset="0"/>
              </a:rPr>
              <a:t>Total number of </a:t>
            </a:r>
            <a:r>
              <a:rPr lang="en-GB" sz="2800" b="1" dirty="0">
                <a:solidFill>
                  <a:srgbClr val="FFC000"/>
                </a:solidFill>
                <a:latin typeface="Times New Roman" panose="02020603050405020304" pitchFamily="18" charset="0"/>
                <a:cs typeface="Times New Roman" panose="02020603050405020304" pitchFamily="18" charset="0"/>
              </a:rPr>
              <a:t>quantization levels </a:t>
            </a:r>
            <a:r>
              <a:rPr lang="en-GB" sz="2800" dirty="0">
                <a:solidFill>
                  <a:schemeClr val="accent1">
                    <a:lumMod val="75000"/>
                  </a:schemeClr>
                </a:solidFill>
                <a:latin typeface="Times New Roman" panose="02020603050405020304" pitchFamily="18" charset="0"/>
                <a:cs typeface="Times New Roman" panose="02020603050405020304" pitchFamily="18" charset="0"/>
              </a:rPr>
              <a:t>(or unique code words) is Q = 2</a:t>
            </a:r>
            <a:r>
              <a:rPr lang="en-GB" sz="2800" baseline="30000" dirty="0">
                <a:solidFill>
                  <a:schemeClr val="accent1">
                    <a:lumMod val="75000"/>
                  </a:schemeClr>
                </a:solidFill>
                <a:latin typeface="Times New Roman" panose="02020603050405020304" pitchFamily="18" charset="0"/>
                <a:cs typeface="Times New Roman" panose="02020603050405020304" pitchFamily="18" charset="0"/>
              </a:rPr>
              <a:t>m,</a:t>
            </a:r>
            <a:r>
              <a:rPr lang="en-GB" sz="2800" dirty="0">
                <a:solidFill>
                  <a:schemeClr val="accent1">
                    <a:lumMod val="75000"/>
                  </a:schemeClr>
                </a:solidFill>
                <a:latin typeface="Times New Roman" panose="02020603050405020304" pitchFamily="18" charset="0"/>
                <a:cs typeface="Times New Roman" panose="02020603050405020304" pitchFamily="18" charset="0"/>
              </a:rPr>
              <a:t> and 2</a:t>
            </a:r>
            <a:r>
              <a:rPr lang="en-GB" sz="2800" baseline="30000" dirty="0">
                <a:solidFill>
                  <a:schemeClr val="accent1">
                    <a:lumMod val="75000"/>
                  </a:schemeClr>
                </a:solidFill>
                <a:latin typeface="Times New Roman" panose="02020603050405020304" pitchFamily="18" charset="0"/>
                <a:cs typeface="Times New Roman" panose="02020603050405020304" pitchFamily="18" charset="0"/>
              </a:rPr>
              <a:t>m</a:t>
            </a:r>
            <a:r>
              <a:rPr lang="en-GB" sz="2800" dirty="0">
                <a:solidFill>
                  <a:schemeClr val="accent1">
                    <a:lumMod val="75000"/>
                  </a:schemeClr>
                </a:solidFill>
                <a:latin typeface="Times New Roman" panose="02020603050405020304" pitchFamily="18" charset="0"/>
                <a:cs typeface="Times New Roman" panose="02020603050405020304" pitchFamily="18" charset="0"/>
              </a:rPr>
              <a:t> -1 quantized segments</a:t>
            </a:r>
          </a:p>
        </p:txBody>
      </p:sp>
      <p:pic>
        <p:nvPicPr>
          <p:cNvPr id="2" name="59006814">
            <a:hlinkClick r:id="" action="ppaction://media"/>
            <a:extLst>
              <a:ext uri="{FF2B5EF4-FFF2-40B4-BE49-F238E27FC236}">
                <a16:creationId xmlns:a16="http://schemas.microsoft.com/office/drawing/2014/main" id="{7027143B-BEFB-4EF8-B9AC-D44FED513B9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3913" y="6065838"/>
            <a:ext cx="487362"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138059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Quantization error</a:t>
            </a:r>
          </a:p>
        </p:txBody>
      </p:sp>
      <p:sp>
        <p:nvSpPr>
          <p:cNvPr id="12292" name="Rectangle 3"/>
          <p:cNvSpPr>
            <a:spLocks noGrp="1" noChangeArrowheads="1"/>
          </p:cNvSpPr>
          <p:nvPr>
            <p:ph type="body" sz="half" idx="1"/>
          </p:nvPr>
        </p:nvSpPr>
        <p:spPr>
          <a:xfrm>
            <a:off x="457200" y="1412875"/>
            <a:ext cx="8291513" cy="4713288"/>
          </a:xfrm>
        </p:spPr>
        <p:txBody>
          <a:bodyPr/>
          <a:lstStyle/>
          <a:p>
            <a:pPr eaLnBrk="1" hangingPunct="1"/>
            <a:r>
              <a:rPr lang="en-GB" sz="2400" b="1" dirty="0">
                <a:solidFill>
                  <a:schemeClr val="accent1">
                    <a:lumMod val="75000"/>
                  </a:schemeClr>
                </a:solidFill>
                <a:latin typeface="Times New Roman" panose="02020603050405020304" pitchFamily="18" charset="0"/>
                <a:cs typeface="Times New Roman" panose="02020603050405020304" pitchFamily="18" charset="0"/>
              </a:rPr>
              <a:t>Quantization error </a:t>
            </a:r>
            <a:r>
              <a:rPr lang="en-GB" sz="2400" dirty="0">
                <a:solidFill>
                  <a:schemeClr val="accent1">
                    <a:lumMod val="75000"/>
                  </a:schemeClr>
                </a:solidFill>
                <a:latin typeface="Times New Roman" panose="02020603050405020304" pitchFamily="18" charset="0"/>
                <a:cs typeface="Times New Roman" panose="02020603050405020304" pitchFamily="18" charset="0"/>
              </a:rPr>
              <a:t>:</a:t>
            </a:r>
          </a:p>
          <a:p>
            <a:pPr eaLnBrk="1" hangingPunct="1">
              <a:buFontTx/>
              <a:buNone/>
            </a:pPr>
            <a:endParaRPr lang="en-GB" sz="2400" dirty="0">
              <a:latin typeface="Times New Roman" panose="02020603050405020304" pitchFamily="18" charset="0"/>
              <a:cs typeface="Times New Roman" panose="02020603050405020304" pitchFamily="18" charset="0"/>
            </a:endParaRPr>
          </a:p>
          <a:p>
            <a:pPr eaLnBrk="1" hangingPunct="1">
              <a:buFontTx/>
              <a:buNone/>
            </a:pPr>
            <a:endParaRPr lang="en-GB" sz="2400" dirty="0">
              <a:latin typeface="Times New Roman" panose="02020603050405020304" pitchFamily="18" charset="0"/>
              <a:cs typeface="Times New Roman" panose="02020603050405020304" pitchFamily="18" charset="0"/>
            </a:endParaRPr>
          </a:p>
          <a:p>
            <a:pPr eaLnBrk="1" hangingPunct="1"/>
            <a:r>
              <a:rPr lang="en-GB" sz="2400" b="1" dirty="0">
                <a:solidFill>
                  <a:schemeClr val="accent1">
                    <a:lumMod val="75000"/>
                  </a:schemeClr>
                </a:solidFill>
                <a:latin typeface="Times New Roman" panose="02020603050405020304" pitchFamily="18" charset="0"/>
                <a:cs typeface="Times New Roman" panose="02020603050405020304" pitchFamily="18" charset="0"/>
              </a:rPr>
              <a:t>Quantization noise?</a:t>
            </a:r>
          </a:p>
          <a:p>
            <a:pPr lvl="1" eaLnBrk="1" hangingPunct="1"/>
            <a:r>
              <a:rPr lang="en-GB" sz="2000" dirty="0">
                <a:solidFill>
                  <a:schemeClr val="accent1">
                    <a:lumMod val="75000"/>
                  </a:schemeClr>
                </a:solidFill>
                <a:latin typeface="Times New Roman" panose="02020603050405020304" pitchFamily="18" charset="0"/>
                <a:cs typeface="Times New Roman" panose="02020603050405020304" pitchFamily="18" charset="0"/>
              </a:rPr>
              <a:t> In theory, quantization error is considered as a noise added to the unquantized signal: </a:t>
            </a:r>
          </a:p>
          <a:p>
            <a:pPr eaLnBrk="1" hangingPunct="1"/>
            <a:endParaRPr lang="en-GB" sz="2400" dirty="0">
              <a:solidFill>
                <a:schemeClr val="accent1">
                  <a:lumMod val="75000"/>
                </a:schemeClr>
              </a:solidFill>
              <a:latin typeface="Times New Roman" panose="02020603050405020304" pitchFamily="18" charset="0"/>
              <a:cs typeface="Times New Roman" panose="02020603050405020304" pitchFamily="18" charset="0"/>
            </a:endParaRPr>
          </a:p>
          <a:p>
            <a:pPr eaLnBrk="1" hangingPunct="1"/>
            <a:endParaRPr lang="en-GB" sz="2400" dirty="0">
              <a:latin typeface="Times New Roman" panose="02020603050405020304" pitchFamily="18" charset="0"/>
              <a:cs typeface="Times New Roman" panose="02020603050405020304" pitchFamily="18" charset="0"/>
            </a:endParaRPr>
          </a:p>
          <a:p>
            <a:pPr eaLnBrk="1" hangingPunct="1"/>
            <a:r>
              <a:rPr lang="en-GB" sz="2400" b="1" dirty="0">
                <a:solidFill>
                  <a:schemeClr val="accent1">
                    <a:lumMod val="75000"/>
                  </a:schemeClr>
                </a:solidFill>
                <a:latin typeface="Times New Roman" panose="02020603050405020304" pitchFamily="18" charset="0"/>
                <a:cs typeface="Times New Roman" panose="02020603050405020304" pitchFamily="18" charset="0"/>
              </a:rPr>
              <a:t>How to reduce quantization error? </a:t>
            </a:r>
          </a:p>
          <a:p>
            <a:pPr lvl="1" eaLnBrk="1" hangingPunct="1"/>
            <a:r>
              <a:rPr lang="en-GB" sz="2000" dirty="0">
                <a:solidFill>
                  <a:schemeClr val="accent1">
                    <a:lumMod val="75000"/>
                  </a:schemeClr>
                </a:solidFill>
                <a:latin typeface="Times New Roman" panose="02020603050405020304" pitchFamily="18" charset="0"/>
                <a:cs typeface="Times New Roman" panose="02020603050405020304" pitchFamily="18" charset="0"/>
              </a:rPr>
              <a:t>increase quantizer word length.</a:t>
            </a:r>
          </a:p>
          <a:p>
            <a:pPr lvl="1" eaLnBrk="1" hangingPunct="1"/>
            <a:r>
              <a:rPr lang="en-GB" sz="2000" dirty="0">
                <a:solidFill>
                  <a:schemeClr val="accent1">
                    <a:lumMod val="75000"/>
                  </a:schemeClr>
                </a:solidFill>
                <a:latin typeface="Times New Roman" panose="02020603050405020304" pitchFamily="18" charset="0"/>
                <a:cs typeface="Times New Roman" panose="02020603050405020304" pitchFamily="18" charset="0"/>
              </a:rPr>
              <a:t>depends on the CPU and ADC used.</a:t>
            </a:r>
          </a:p>
        </p:txBody>
      </p:sp>
      <p:graphicFrame>
        <p:nvGraphicFramePr>
          <p:cNvPr id="12293" name="Object 4"/>
          <p:cNvGraphicFramePr>
            <a:graphicFrameLocks noChangeAspect="1"/>
          </p:cNvGraphicFramePr>
          <p:nvPr/>
        </p:nvGraphicFramePr>
        <p:xfrm>
          <a:off x="2730500" y="2093913"/>
          <a:ext cx="2576513" cy="368300"/>
        </p:xfrm>
        <a:graphic>
          <a:graphicData uri="http://schemas.openxmlformats.org/presentationml/2006/ole">
            <mc:AlternateContent xmlns:mc="http://schemas.openxmlformats.org/markup-compatibility/2006">
              <mc:Choice xmlns:v="urn:schemas-microsoft-com:vml" Requires="v">
                <p:oleObj spid="_x0000_s38080" name="Equation" r:id="rId7" imgW="1422400" imgH="203200" progId="Equation.3">
                  <p:embed/>
                </p:oleObj>
              </mc:Choice>
              <mc:Fallback>
                <p:oleObj name="Equation" r:id="rId7" imgW="1422400" imgH="203200" progId="Equation.3">
                  <p:embed/>
                  <p:pic>
                    <p:nvPicPr>
                      <p:cNvPr id="12293"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0500" y="2093913"/>
                        <a:ext cx="2576513" cy="368300"/>
                      </a:xfrm>
                      <a:prstGeom prst="rect">
                        <a:avLst/>
                      </a:prstGeom>
                      <a:solidFill>
                        <a:schemeClr val="bg1"/>
                      </a:solidFill>
                      <a:ln>
                        <a:noFill/>
                      </a:ln>
                      <a:effectLst/>
                    </p:spPr>
                  </p:pic>
                </p:oleObj>
              </mc:Fallback>
            </mc:AlternateContent>
          </a:graphicData>
        </a:graphic>
      </p:graphicFrame>
      <p:graphicFrame>
        <p:nvGraphicFramePr>
          <p:cNvPr id="12294" name="Object 6"/>
          <p:cNvGraphicFramePr>
            <a:graphicFrameLocks noGrp="1" noChangeAspect="1"/>
          </p:cNvGraphicFramePr>
          <p:nvPr>
            <p:ph sz="half" idx="2"/>
          </p:nvPr>
        </p:nvGraphicFramePr>
        <p:xfrm>
          <a:off x="2555875" y="4103688"/>
          <a:ext cx="2952750" cy="363537"/>
        </p:xfrm>
        <a:graphic>
          <a:graphicData uri="http://schemas.openxmlformats.org/presentationml/2006/ole">
            <mc:AlternateContent xmlns:mc="http://schemas.openxmlformats.org/markup-compatibility/2006">
              <mc:Choice xmlns:v="urn:schemas-microsoft-com:vml" Requires="v">
                <p:oleObj spid="_x0000_s38081" r:id="rId9" imgW="2578100" imgH="317500" progId="Equation.3">
                  <p:embed/>
                </p:oleObj>
              </mc:Choice>
              <mc:Fallback>
                <p:oleObj r:id="rId9" imgW="2578100" imgH="317500" progId="Equation.3">
                  <p:embed/>
                  <p:pic>
                    <p:nvPicPr>
                      <p:cNvPr id="12294"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4103688"/>
                        <a:ext cx="2952750" cy="363537"/>
                      </a:xfrm>
                      <a:prstGeom prst="rect">
                        <a:avLst/>
                      </a:prstGeom>
                      <a:solidFill>
                        <a:schemeClr val="bg1"/>
                      </a:solidFill>
                      <a:ln>
                        <a:noFill/>
                      </a:ln>
                      <a:effectLst/>
                    </p:spPr>
                  </p:pic>
                </p:oleObj>
              </mc:Fallback>
            </mc:AlternateContent>
          </a:graphicData>
        </a:graphic>
      </p:graphicFrame>
      <p:pic>
        <p:nvPicPr>
          <p:cNvPr id="2" name="59006825">
            <a:hlinkClick r:id="" action="ppaction://media"/>
            <a:extLst>
              <a:ext uri="{FF2B5EF4-FFF2-40B4-BE49-F238E27FC236}">
                <a16:creationId xmlns:a16="http://schemas.microsoft.com/office/drawing/2014/main" id="{1B96351C-B45E-499C-9B11-5DBA56465C77}"/>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199438" y="6151563"/>
            <a:ext cx="487362"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pic>
        <p:nvPicPr>
          <p:cNvPr id="5" name="Picture 4"/>
          <p:cNvPicPr>
            <a:picLocks noChangeAspect="1"/>
          </p:cNvPicPr>
          <p:nvPr/>
        </p:nvPicPr>
        <p:blipFill>
          <a:blip r:embed="rId12"/>
          <a:stretch>
            <a:fillRect/>
          </a:stretch>
        </p:blipFill>
        <p:spPr>
          <a:xfrm>
            <a:off x="7596336" y="113080"/>
            <a:ext cx="1414395" cy="323116"/>
          </a:xfrm>
          <a:prstGeom prst="rect">
            <a:avLst/>
          </a:prstGeom>
        </p:spPr>
      </p:pic>
    </p:spTree>
    <p:custDataLst>
      <p:tags r:id="rId2"/>
    </p:custDataLst>
    <p:extLst>
      <p:ext uri="{BB962C8B-B14F-4D97-AF65-F5344CB8AC3E}">
        <p14:creationId xmlns:p14="http://schemas.microsoft.com/office/powerpoint/2010/main" val="368292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Quantization error</a:t>
            </a:r>
          </a:p>
        </p:txBody>
      </p:sp>
      <p:sp>
        <p:nvSpPr>
          <p:cNvPr id="13316" name="Rectangle 3"/>
          <p:cNvSpPr>
            <a:spLocks noGrp="1" noChangeArrowheads="1"/>
          </p:cNvSpPr>
          <p:nvPr>
            <p:ph type="body" idx="1"/>
          </p:nvPr>
        </p:nvSpPr>
        <p:spPr>
          <a:xfrm>
            <a:off x="457200" y="1268413"/>
            <a:ext cx="8229600" cy="5184775"/>
          </a:xfrm>
        </p:spPr>
        <p:txBody>
          <a:bodyPr/>
          <a:lstStyle/>
          <a:p>
            <a:pPr eaLnBrk="1" hangingPunct="1">
              <a:lnSpc>
                <a:spcPct val="90000"/>
              </a:lnSpc>
            </a:pPr>
            <a:endParaRPr lang="en-GB" dirty="0">
              <a:cs typeface="Times New Roman" pitchFamily="18" charset="0"/>
            </a:endParaRPr>
          </a:p>
          <a:p>
            <a:pPr eaLnBrk="1" hangingPunct="1">
              <a:lnSpc>
                <a:spcPct val="90000"/>
              </a:lnSpc>
              <a:buFontTx/>
              <a:buNone/>
            </a:pPr>
            <a:endParaRPr lang="en-GB" dirty="0"/>
          </a:p>
          <a:p>
            <a:pPr eaLnBrk="1" hangingPunct="1">
              <a:lnSpc>
                <a:spcPct val="90000"/>
              </a:lnSpc>
            </a:pPr>
            <a:r>
              <a:rPr lang="en-GB" dirty="0">
                <a:latin typeface="Times New Roman" panose="02020603050405020304" pitchFamily="18" charset="0"/>
                <a:cs typeface="Times New Roman" panose="02020603050405020304" pitchFamily="18" charset="0"/>
              </a:rPr>
              <a:t>In studying DSP theory, we assume that the word length infinite that is no quantization error.</a:t>
            </a:r>
          </a:p>
          <a:p>
            <a:pPr eaLnBrk="1" hangingPunct="1">
              <a:lnSpc>
                <a:spcPct val="90000"/>
              </a:lnSpc>
            </a:pPr>
            <a:endParaRPr lang="en-GB" dirty="0">
              <a:latin typeface="Times New Roman" panose="02020603050405020304" pitchFamily="18" charset="0"/>
              <a:cs typeface="Times New Roman" panose="02020603050405020304" pitchFamily="18" charset="0"/>
            </a:endParaRPr>
          </a:p>
          <a:p>
            <a:pPr eaLnBrk="1" hangingPunct="1">
              <a:lnSpc>
                <a:spcPct val="90000"/>
              </a:lnSpc>
            </a:pPr>
            <a:r>
              <a:rPr lang="en-GB" sz="3600" u="sng" dirty="0">
                <a:solidFill>
                  <a:srgbClr val="FFC000"/>
                </a:solidFill>
                <a:latin typeface="Times New Roman" panose="02020603050405020304" pitchFamily="18" charset="0"/>
                <a:cs typeface="Times New Roman" panose="02020603050405020304" pitchFamily="18" charset="0"/>
              </a:rPr>
              <a:t>For the rest of the course, we will be using un-quantized signals in our analysis; even though we have to quantize the signal in practice</a:t>
            </a:r>
            <a:r>
              <a:rPr lang="en-GB" sz="3600" dirty="0">
                <a:solidFill>
                  <a:srgbClr val="FFC000"/>
                </a:solidFill>
                <a:latin typeface="Times New Roman" panose="02020603050405020304" pitchFamily="18" charset="0"/>
                <a:cs typeface="Times New Roman" panose="02020603050405020304" pitchFamily="18" charset="0"/>
              </a:rPr>
              <a:t>. </a:t>
            </a:r>
          </a:p>
        </p:txBody>
      </p:sp>
      <p:sp>
        <p:nvSpPr>
          <p:cNvPr id="13317" name="Rectangle 5"/>
          <p:cNvSpPr>
            <a:spLocks noChangeArrowheads="1"/>
          </p:cNvSpPr>
          <p:nvPr/>
        </p:nvSpPr>
        <p:spPr bwMode="auto">
          <a:xfrm>
            <a:off x="3281363" y="3271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SG"/>
          </a:p>
        </p:txBody>
      </p:sp>
      <p:pic>
        <p:nvPicPr>
          <p:cNvPr id="2" name="59007594">
            <a:hlinkClick r:id="" action="ppaction://media"/>
            <a:extLst>
              <a:ext uri="{FF2B5EF4-FFF2-40B4-BE49-F238E27FC236}">
                <a16:creationId xmlns:a16="http://schemas.microsoft.com/office/drawing/2014/main" id="{8828B186-38D4-4663-AF74-6812FD2D0D6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297863" y="6175375"/>
            <a:ext cx="487362" cy="487363"/>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317296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Key Points</a:t>
            </a:r>
          </a:p>
        </p:txBody>
      </p:sp>
      <p:pic>
        <p:nvPicPr>
          <p:cNvPr id="17412" name="Picture 12" descr="BD21298_"/>
          <p:cNvPicPr>
            <a:picLocks noGrp="1" noChangeAspect="1" noChangeArrowheads="1"/>
          </p:cNvPicPr>
          <p:nvPr>
            <p:ph sz="half" idx="1"/>
          </p:nvPr>
        </p:nvPicPr>
        <p:blipFill>
          <a:blip r:embed="rId6">
            <a:extLst>
              <a:ext uri="{28A0092B-C50C-407E-A947-70E740481C1C}">
                <a14:useLocalDpi xmlns:a14="http://schemas.microsoft.com/office/drawing/2010/main" val="0"/>
              </a:ext>
            </a:extLst>
          </a:blip>
          <a:srcRect/>
          <a:stretch>
            <a:fillRect/>
          </a:stretch>
        </p:blipFill>
        <p:spPr>
          <a:xfrm>
            <a:off x="2555875" y="4868863"/>
            <a:ext cx="574675" cy="64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3" name="Picture 3" descr="ag00375_"/>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2209800"/>
            <a:ext cx="10064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4" descr="j0178167"/>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635375" y="2708275"/>
            <a:ext cx="1211263"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5" descr="j0178164"/>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2895600"/>
            <a:ext cx="17145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Freeform 6"/>
          <p:cNvSpPr>
            <a:spLocks/>
          </p:cNvSpPr>
          <p:nvPr/>
        </p:nvSpPr>
        <p:spPr bwMode="auto">
          <a:xfrm>
            <a:off x="1835150" y="3789363"/>
            <a:ext cx="1974850" cy="585787"/>
          </a:xfrm>
          <a:custGeom>
            <a:avLst/>
            <a:gdLst>
              <a:gd name="T0" fmla="*/ 274697825 w 1244"/>
              <a:gd name="T1" fmla="*/ 487308094 h 325"/>
              <a:gd name="T2" fmla="*/ 0 w 1244"/>
              <a:gd name="T3" fmla="*/ 704972124 h 325"/>
              <a:gd name="T4" fmla="*/ 105846563 w 1244"/>
              <a:gd name="T5" fmla="*/ 974616189 h 325"/>
              <a:gd name="T6" fmla="*/ 294859075 w 1244"/>
              <a:gd name="T7" fmla="*/ 1055835106 h 325"/>
              <a:gd name="T8" fmla="*/ 884575638 w 1244"/>
              <a:gd name="T9" fmla="*/ 1029845990 h 325"/>
              <a:gd name="T10" fmla="*/ 1179433125 w 1244"/>
              <a:gd name="T11" fmla="*/ 867409958 h 325"/>
              <a:gd name="T12" fmla="*/ 1683464375 w 1244"/>
              <a:gd name="T13" fmla="*/ 649744126 h 325"/>
              <a:gd name="T14" fmla="*/ 1895157500 w 1244"/>
              <a:gd name="T15" fmla="*/ 461318978 h 325"/>
              <a:gd name="T16" fmla="*/ 2147483647 w 1244"/>
              <a:gd name="T17" fmla="*/ 269644065 h 325"/>
              <a:gd name="T18" fmla="*/ 2147483647 w 1244"/>
              <a:gd name="T19" fmla="*/ 0 h 3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4" h="325">
                <a:moveTo>
                  <a:pt x="109" y="150"/>
                </a:moveTo>
                <a:cubicBezTo>
                  <a:pt x="23" y="160"/>
                  <a:pt x="26" y="145"/>
                  <a:pt x="0" y="217"/>
                </a:cubicBezTo>
                <a:cubicBezTo>
                  <a:pt x="8" y="255"/>
                  <a:pt x="5" y="282"/>
                  <a:pt x="42" y="300"/>
                </a:cubicBezTo>
                <a:cubicBezTo>
                  <a:pt x="66" y="312"/>
                  <a:pt x="117" y="325"/>
                  <a:pt x="117" y="325"/>
                </a:cubicBezTo>
                <a:cubicBezTo>
                  <a:pt x="195" y="322"/>
                  <a:pt x="273" y="322"/>
                  <a:pt x="351" y="317"/>
                </a:cubicBezTo>
                <a:cubicBezTo>
                  <a:pt x="396" y="314"/>
                  <a:pt x="429" y="284"/>
                  <a:pt x="468" y="267"/>
                </a:cubicBezTo>
                <a:cubicBezTo>
                  <a:pt x="531" y="240"/>
                  <a:pt x="608" y="233"/>
                  <a:pt x="668" y="200"/>
                </a:cubicBezTo>
                <a:cubicBezTo>
                  <a:pt x="702" y="181"/>
                  <a:pt x="716" y="154"/>
                  <a:pt x="752" y="142"/>
                </a:cubicBezTo>
                <a:cubicBezTo>
                  <a:pt x="803" y="103"/>
                  <a:pt x="838" y="93"/>
                  <a:pt x="902" y="83"/>
                </a:cubicBezTo>
                <a:cubicBezTo>
                  <a:pt x="1028" y="21"/>
                  <a:pt x="1092" y="0"/>
                  <a:pt x="1244"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G"/>
          </a:p>
        </p:txBody>
      </p:sp>
      <p:sp>
        <p:nvSpPr>
          <p:cNvPr id="17417" name="Freeform 7"/>
          <p:cNvSpPr>
            <a:spLocks/>
          </p:cNvSpPr>
          <p:nvPr/>
        </p:nvSpPr>
        <p:spPr bwMode="auto">
          <a:xfrm>
            <a:off x="4767263" y="3535363"/>
            <a:ext cx="1603375" cy="396875"/>
          </a:xfrm>
          <a:custGeom>
            <a:avLst/>
            <a:gdLst>
              <a:gd name="T0" fmla="*/ 0 w 1010"/>
              <a:gd name="T1" fmla="*/ 0 h 250"/>
              <a:gd name="T2" fmla="*/ 652721263 w 1010"/>
              <a:gd name="T3" fmla="*/ 105846563 h 250"/>
              <a:gd name="T4" fmla="*/ 758567825 w 1010"/>
              <a:gd name="T5" fmla="*/ 126007813 h 250"/>
              <a:gd name="T6" fmla="*/ 861893438 w 1010"/>
              <a:gd name="T7" fmla="*/ 146169063 h 250"/>
              <a:gd name="T8" fmla="*/ 1030744700 w 1010"/>
              <a:gd name="T9" fmla="*/ 315020325 h 250"/>
              <a:gd name="T10" fmla="*/ 1219755625 w 1010"/>
              <a:gd name="T11" fmla="*/ 609877813 h 250"/>
              <a:gd name="T12" fmla="*/ 1325602188 w 1010"/>
              <a:gd name="T13" fmla="*/ 630039063 h 250"/>
              <a:gd name="T14" fmla="*/ 2084170013 w 1010"/>
              <a:gd name="T15" fmla="*/ 546874700 h 250"/>
              <a:gd name="T16" fmla="*/ 2147483647 w 1010"/>
              <a:gd name="T17" fmla="*/ 461189388 h 2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10" h="250">
                <a:moveTo>
                  <a:pt x="0" y="0"/>
                </a:moveTo>
                <a:cubicBezTo>
                  <a:pt x="90" y="9"/>
                  <a:pt x="171" y="26"/>
                  <a:pt x="259" y="42"/>
                </a:cubicBezTo>
                <a:cubicBezTo>
                  <a:pt x="273" y="45"/>
                  <a:pt x="287" y="47"/>
                  <a:pt x="301" y="50"/>
                </a:cubicBezTo>
                <a:cubicBezTo>
                  <a:pt x="315" y="53"/>
                  <a:pt x="342" y="58"/>
                  <a:pt x="342" y="58"/>
                </a:cubicBezTo>
                <a:cubicBezTo>
                  <a:pt x="370" y="77"/>
                  <a:pt x="385" y="101"/>
                  <a:pt x="409" y="125"/>
                </a:cubicBezTo>
                <a:cubicBezTo>
                  <a:pt x="426" y="171"/>
                  <a:pt x="430" y="222"/>
                  <a:pt x="484" y="242"/>
                </a:cubicBezTo>
                <a:cubicBezTo>
                  <a:pt x="497" y="247"/>
                  <a:pt x="512" y="247"/>
                  <a:pt x="526" y="250"/>
                </a:cubicBezTo>
                <a:cubicBezTo>
                  <a:pt x="627" y="244"/>
                  <a:pt x="728" y="237"/>
                  <a:pt x="827" y="217"/>
                </a:cubicBezTo>
                <a:cubicBezTo>
                  <a:pt x="894" y="203"/>
                  <a:pt x="939" y="183"/>
                  <a:pt x="1010" y="18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G"/>
          </a:p>
        </p:txBody>
      </p:sp>
      <p:sp>
        <p:nvSpPr>
          <p:cNvPr id="17418" name="Text Box 9"/>
          <p:cNvSpPr txBox="1">
            <a:spLocks noChangeArrowheads="1"/>
          </p:cNvSpPr>
          <p:nvPr/>
        </p:nvSpPr>
        <p:spPr bwMode="auto">
          <a:xfrm>
            <a:off x="395288" y="4652963"/>
            <a:ext cx="2016125" cy="1200329"/>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eaLnBrk="1" hangingPunct="1">
              <a:spcBef>
                <a:spcPct val="50000"/>
              </a:spcBef>
            </a:pPr>
            <a:r>
              <a:rPr lang="en-GB" sz="2400" dirty="0">
                <a:latin typeface="Times New Roman" panose="02020603050405020304" pitchFamily="18" charset="0"/>
                <a:cs typeface="Times New Roman" panose="02020603050405020304" pitchFamily="18" charset="0"/>
              </a:rPr>
              <a:t>Digitization: Sampling &amp; Quantization</a:t>
            </a:r>
          </a:p>
        </p:txBody>
      </p:sp>
      <p:sp>
        <p:nvSpPr>
          <p:cNvPr id="17419" name="Text Box 10"/>
          <p:cNvSpPr txBox="1">
            <a:spLocks noChangeArrowheads="1"/>
          </p:cNvSpPr>
          <p:nvPr/>
        </p:nvSpPr>
        <p:spPr bwMode="auto">
          <a:xfrm>
            <a:off x="3419475" y="4868863"/>
            <a:ext cx="2160588" cy="830997"/>
          </a:xfrm>
          <a:prstGeom prst="rect">
            <a:avLst/>
          </a:prstGeom>
          <a:solidFill>
            <a:srgbClr val="70EA8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eaLnBrk="1" hangingPunct="1">
              <a:spcBef>
                <a:spcPct val="50000"/>
              </a:spcBef>
            </a:pPr>
            <a:r>
              <a:rPr lang="en-GB" sz="2400" dirty="0">
                <a:latin typeface="Times New Roman" panose="02020603050405020304" pitchFamily="18" charset="0"/>
                <a:cs typeface="Times New Roman" panose="02020603050405020304" pitchFamily="18" charset="0"/>
              </a:rPr>
              <a:t>Digital Signal Processing</a:t>
            </a:r>
          </a:p>
        </p:txBody>
      </p:sp>
      <p:sp>
        <p:nvSpPr>
          <p:cNvPr id="17420" name="Text Box 11"/>
          <p:cNvSpPr txBox="1">
            <a:spLocks noChangeArrowheads="1"/>
          </p:cNvSpPr>
          <p:nvPr/>
        </p:nvSpPr>
        <p:spPr bwMode="auto">
          <a:xfrm>
            <a:off x="6372225" y="4868863"/>
            <a:ext cx="2447925" cy="830997"/>
          </a:xfrm>
          <a:prstGeom prst="rect">
            <a:avLst/>
          </a:prstGeom>
          <a:solidFill>
            <a:srgbClr val="7FE7E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eaLnBrk="1" hangingPunct="1">
              <a:spcBef>
                <a:spcPct val="50000"/>
              </a:spcBef>
            </a:pPr>
            <a:r>
              <a:rPr lang="en-GB" sz="2400" dirty="0">
                <a:latin typeface="Times New Roman" panose="02020603050405020304" pitchFamily="18" charset="0"/>
                <a:cs typeface="Times New Roman" panose="02020603050405020304" pitchFamily="18" charset="0"/>
              </a:rPr>
              <a:t>Digital to Analog Conversion</a:t>
            </a:r>
          </a:p>
        </p:txBody>
      </p:sp>
      <p:pic>
        <p:nvPicPr>
          <p:cNvPr id="17421" name="Picture 14" descr="BD21298_"/>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a:xfrm>
            <a:off x="5724525" y="4941888"/>
            <a:ext cx="523875" cy="590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59007606">
            <a:hlinkClick r:id="" action="ppaction://media"/>
            <a:extLst>
              <a:ext uri="{FF2B5EF4-FFF2-40B4-BE49-F238E27FC236}">
                <a16:creationId xmlns:a16="http://schemas.microsoft.com/office/drawing/2014/main" id="{C7DCEDB3-73C9-44ED-ABDC-A7B53451963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016875" y="6200775"/>
            <a:ext cx="487363" cy="487363"/>
          </a:xfrm>
          <a:prstGeom prst="rect">
            <a:avLst/>
          </a:prstGeom>
        </p:spPr>
      </p:pic>
      <p:sp>
        <p:nvSpPr>
          <p:cNvPr id="3" name="Footer Placeholder 2"/>
          <p:cNvSpPr>
            <a:spLocks noGrp="1"/>
          </p:cNvSpPr>
          <p:nvPr>
            <p:ph type="ftr" sz="quarter" idx="12"/>
          </p:nvPr>
        </p:nvSpPr>
        <p:spPr/>
        <p:txBody>
          <a:bodyPr/>
          <a:lstStyle/>
          <a:p>
            <a:pPr>
              <a:defRPr/>
            </a:pPr>
            <a:r>
              <a:rPr lang="en-GB" smtClean="0"/>
              <a:t>Official (Open), Non-sensitive</a:t>
            </a:r>
            <a:endParaRPr lang="en-GB"/>
          </a:p>
        </p:txBody>
      </p:sp>
      <p:pic>
        <p:nvPicPr>
          <p:cNvPr id="4" name="Picture 3"/>
          <p:cNvPicPr>
            <a:picLocks noChangeAspect="1"/>
          </p:cNvPicPr>
          <p:nvPr/>
        </p:nvPicPr>
        <p:blipFill>
          <a:blip r:embed="rId11"/>
          <a:stretch>
            <a:fillRect/>
          </a:stretch>
        </p:blipFill>
        <p:spPr>
          <a:xfrm>
            <a:off x="7628416" y="80378"/>
            <a:ext cx="1420491" cy="323116"/>
          </a:xfrm>
          <a:prstGeom prst="rect">
            <a:avLst/>
          </a:prstGeom>
        </p:spPr>
      </p:pic>
    </p:spTree>
    <p:custDataLst>
      <p:tags r:id="rId1"/>
    </p:custDataLst>
    <p:extLst>
      <p:ext uri="{BB962C8B-B14F-4D97-AF65-F5344CB8AC3E}">
        <p14:creationId xmlns:p14="http://schemas.microsoft.com/office/powerpoint/2010/main" val="347876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09600" y="370255"/>
            <a:ext cx="8153400" cy="990600"/>
          </a:xfrm>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Important points to note</a:t>
            </a:r>
          </a:p>
        </p:txBody>
      </p:sp>
      <p:sp>
        <p:nvSpPr>
          <p:cNvPr id="22532" name="Text Box 3"/>
          <p:cNvSpPr txBox="1">
            <a:spLocks noChangeArrowheads="1"/>
          </p:cNvSpPr>
          <p:nvPr/>
        </p:nvSpPr>
        <p:spPr bwMode="auto">
          <a:xfrm>
            <a:off x="1671638" y="2081213"/>
            <a:ext cx="5564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eaLnBrk="1" hangingPunct="1"/>
            <a:endParaRPr lang="en-US" sz="2400">
              <a:latin typeface="Times New Roman" pitchFamily="18" charset="0"/>
            </a:endParaRPr>
          </a:p>
        </p:txBody>
      </p:sp>
      <p:sp>
        <p:nvSpPr>
          <p:cNvPr id="22533" name="Text Box 5"/>
          <p:cNvSpPr txBox="1">
            <a:spLocks noChangeArrowheads="1"/>
          </p:cNvSpPr>
          <p:nvPr/>
        </p:nvSpPr>
        <p:spPr bwMode="auto">
          <a:xfrm>
            <a:off x="287337" y="1600974"/>
            <a:ext cx="8569325" cy="4278094"/>
          </a:xfrm>
          <a:prstGeom prst="rect">
            <a:avLst/>
          </a:prstGeom>
          <a:noFill/>
          <a:ln>
            <a:noFill/>
          </a:ln>
          <a:effectLst/>
          <a:extLst>
            <a:ext uri="{909E8E84-426E-40DD-AFC4-6F175D3DCCD1}">
              <a14:hiddenFill xmlns:a14="http://schemas.microsoft.com/office/drawing/2010/main">
                <a:solidFill>
                  <a:srgbClr val="CC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eaLnBrk="1" hangingPunct="1"/>
            <a:r>
              <a:rPr lang="en-GB" sz="2400" dirty="0">
                <a:solidFill>
                  <a:schemeClr val="bg1"/>
                </a:solidFill>
              </a:rPr>
              <a:t>-	</a:t>
            </a:r>
            <a:r>
              <a:rPr lang="en-GB" sz="2400" dirty="0">
                <a:solidFill>
                  <a:schemeClr val="accent1">
                    <a:lumMod val="75000"/>
                  </a:schemeClr>
                </a:solidFill>
                <a:latin typeface="Times New Roman" panose="02020603050405020304" pitchFamily="18" charset="0"/>
                <a:cs typeface="Times New Roman" panose="02020603050405020304" pitchFamily="18" charset="0"/>
              </a:rPr>
              <a:t>Real signals are </a:t>
            </a:r>
            <a:r>
              <a:rPr lang="en-GB" sz="2400" dirty="0" err="1">
                <a:solidFill>
                  <a:schemeClr val="accent1">
                    <a:lumMod val="75000"/>
                  </a:schemeClr>
                </a:solidFill>
                <a:latin typeface="Times New Roman" panose="02020603050405020304" pitchFamily="18" charset="0"/>
                <a:cs typeface="Times New Roman" panose="02020603050405020304" pitchFamily="18" charset="0"/>
              </a:rPr>
              <a:t>analog</a:t>
            </a:r>
            <a:r>
              <a:rPr lang="en-GB" sz="2400" dirty="0">
                <a:solidFill>
                  <a:schemeClr val="accent1">
                    <a:lumMod val="75000"/>
                  </a:schemeClr>
                </a:solidFill>
                <a:latin typeface="Times New Roman" panose="02020603050405020304" pitchFamily="18" charset="0"/>
                <a:cs typeface="Times New Roman" panose="02020603050405020304" pitchFamily="18" charset="0"/>
              </a:rPr>
              <a:t> and continuous</a:t>
            </a:r>
          </a:p>
          <a:p>
            <a:pPr eaLnBrk="1" hangingPunct="1"/>
            <a:r>
              <a:rPr lang="en-GB" sz="2400" dirty="0">
                <a:solidFill>
                  <a:schemeClr val="accent1">
                    <a:lumMod val="75000"/>
                  </a:schemeClr>
                </a:solidFill>
                <a:latin typeface="Times New Roman" panose="02020603050405020304" pitchFamily="18" charset="0"/>
                <a:cs typeface="Times New Roman" panose="02020603050405020304" pitchFamily="18" charset="0"/>
              </a:rPr>
              <a:t>-	Fourier Transform allows us to see signals from a different perspective. Therefore we use Fourier Transform to analyse signals. </a:t>
            </a:r>
          </a:p>
          <a:p>
            <a:pPr eaLnBrk="1" hangingPunct="1"/>
            <a:r>
              <a:rPr lang="en-GB" sz="2400" dirty="0">
                <a:solidFill>
                  <a:schemeClr val="accent1">
                    <a:lumMod val="75000"/>
                  </a:schemeClr>
                </a:solidFill>
                <a:latin typeface="Times New Roman" panose="02020603050405020304" pitchFamily="18" charset="0"/>
                <a:cs typeface="Times New Roman" panose="02020603050405020304" pitchFamily="18" charset="0"/>
              </a:rPr>
              <a:t>-	First step of digitizing is to sample the signal with the right frequency</a:t>
            </a:r>
          </a:p>
          <a:p>
            <a:pPr eaLnBrk="1" hangingPunct="1"/>
            <a:r>
              <a:rPr lang="en-GB" sz="2400" dirty="0">
                <a:solidFill>
                  <a:schemeClr val="accent1">
                    <a:lumMod val="75000"/>
                  </a:schemeClr>
                </a:solidFill>
                <a:latin typeface="Times New Roman" panose="02020603050405020304" pitchFamily="18" charset="0"/>
                <a:cs typeface="Times New Roman" panose="02020603050405020304" pitchFamily="18" charset="0"/>
              </a:rPr>
              <a:t>-	After sampling we observe that original frequency spectrum of the signal repeated around sampling frequency and its multiples. </a:t>
            </a:r>
          </a:p>
          <a:p>
            <a:pPr eaLnBrk="1" hangingPunct="1"/>
            <a:r>
              <a:rPr lang="en-GB" sz="2400" dirty="0">
                <a:solidFill>
                  <a:schemeClr val="accent1">
                    <a:lumMod val="75000"/>
                  </a:schemeClr>
                </a:solidFill>
                <a:latin typeface="Times New Roman" panose="02020603050405020304" pitchFamily="18" charset="0"/>
                <a:cs typeface="Times New Roman" panose="02020603050405020304" pitchFamily="18" charset="0"/>
              </a:rPr>
              <a:t>-	To properly sample the signal we need to use a sampling frequency, </a:t>
            </a:r>
            <a:r>
              <a:rPr lang="en-GB" dirty="0" err="1">
                <a:solidFill>
                  <a:schemeClr val="accent1">
                    <a:lumMod val="75000"/>
                  </a:schemeClr>
                </a:solidFill>
                <a:latin typeface="Times New Roman" panose="02020603050405020304" pitchFamily="18" charset="0"/>
                <a:cs typeface="Times New Roman" panose="02020603050405020304" pitchFamily="18" charset="0"/>
              </a:rPr>
              <a:t>fs</a:t>
            </a:r>
            <a:r>
              <a:rPr lang="en-GB" dirty="0">
                <a:solidFill>
                  <a:schemeClr val="accent1">
                    <a:lumMod val="75000"/>
                  </a:schemeClr>
                </a:solidFill>
                <a:latin typeface="Times New Roman" panose="02020603050405020304" pitchFamily="18" charset="0"/>
                <a:cs typeface="Times New Roman" panose="02020603050405020304" pitchFamily="18" charset="0"/>
              </a:rPr>
              <a:t>,</a:t>
            </a:r>
            <a:r>
              <a:rPr lang="en-GB" sz="2400" dirty="0">
                <a:solidFill>
                  <a:schemeClr val="accent1">
                    <a:lumMod val="75000"/>
                  </a:schemeClr>
                </a:solidFill>
                <a:latin typeface="Times New Roman" panose="02020603050405020304" pitchFamily="18" charset="0"/>
                <a:cs typeface="Times New Roman" panose="02020603050405020304" pitchFamily="18" charset="0"/>
              </a:rPr>
              <a:t> which is at least the twice of the maximum frequency, </a:t>
            </a:r>
            <a:r>
              <a:rPr lang="en-GB" dirty="0" err="1">
                <a:solidFill>
                  <a:schemeClr val="accent1">
                    <a:lumMod val="75000"/>
                  </a:schemeClr>
                </a:solidFill>
                <a:latin typeface="Times New Roman" panose="02020603050405020304" pitchFamily="18" charset="0"/>
                <a:cs typeface="Times New Roman" panose="02020603050405020304" pitchFamily="18" charset="0"/>
              </a:rPr>
              <a:t>fm</a:t>
            </a:r>
            <a:r>
              <a:rPr lang="en-GB" dirty="0">
                <a:solidFill>
                  <a:schemeClr val="accent1">
                    <a:lumMod val="75000"/>
                  </a:schemeClr>
                </a:solidFill>
                <a:latin typeface="Times New Roman" panose="02020603050405020304" pitchFamily="18" charset="0"/>
                <a:cs typeface="Times New Roman" panose="02020603050405020304" pitchFamily="18" charset="0"/>
              </a:rPr>
              <a:t>,</a:t>
            </a:r>
            <a:r>
              <a:rPr lang="en-GB" sz="2400" dirty="0">
                <a:solidFill>
                  <a:schemeClr val="accent1">
                    <a:lumMod val="75000"/>
                  </a:schemeClr>
                </a:solidFill>
                <a:latin typeface="Times New Roman" panose="02020603050405020304" pitchFamily="18" charset="0"/>
                <a:cs typeface="Times New Roman" panose="02020603050405020304" pitchFamily="18" charset="0"/>
              </a:rPr>
              <a:t> component of the </a:t>
            </a:r>
            <a:r>
              <a:rPr lang="en-GB" sz="2400" dirty="0">
                <a:solidFill>
                  <a:schemeClr val="bg1"/>
                </a:solidFill>
                <a:latin typeface="Times New Roman" panose="02020603050405020304" pitchFamily="18" charset="0"/>
                <a:cs typeface="Times New Roman" panose="02020603050405020304" pitchFamily="18" charset="0"/>
              </a:rPr>
              <a:t>signal.</a:t>
            </a:r>
          </a:p>
        </p:txBody>
      </p:sp>
      <p:pic>
        <p:nvPicPr>
          <p:cNvPr id="2" name="59007640">
            <a:hlinkClick r:id="" action="ppaction://media"/>
            <a:extLst>
              <a:ext uri="{FF2B5EF4-FFF2-40B4-BE49-F238E27FC236}">
                <a16:creationId xmlns:a16="http://schemas.microsoft.com/office/drawing/2014/main" id="{4F17BDDD-C1A1-4F2E-BC24-660D7D5A105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212138" y="6042025"/>
            <a:ext cx="487362" cy="487363"/>
          </a:xfrm>
          <a:prstGeom prst="rect">
            <a:avLst/>
          </a:prstGeom>
        </p:spPr>
      </p:pic>
      <p:sp>
        <p:nvSpPr>
          <p:cNvPr id="3" name="Footer Placeholder 2"/>
          <p:cNvSpPr>
            <a:spLocks noGrp="1"/>
          </p:cNvSpPr>
          <p:nvPr>
            <p:ph type="ftr" sz="quarter" idx="12"/>
          </p:nvPr>
        </p:nvSpPr>
        <p:spPr/>
        <p:txBody>
          <a:bodyPr/>
          <a:lstStyle/>
          <a:p>
            <a:pPr>
              <a:defRPr/>
            </a:pPr>
            <a:r>
              <a:rPr lang="en-GB" smtClean="0"/>
              <a:t>Official (Open), Non-sensitive</a:t>
            </a:r>
            <a:endParaRPr lang="en-GB"/>
          </a:p>
        </p:txBody>
      </p:sp>
      <p:pic>
        <p:nvPicPr>
          <p:cNvPr id="4" name="Picture 3"/>
          <p:cNvPicPr>
            <a:picLocks noChangeAspect="1"/>
          </p:cNvPicPr>
          <p:nvPr/>
        </p:nvPicPr>
        <p:blipFill>
          <a:blip r:embed="rId7"/>
          <a:stretch>
            <a:fillRect/>
          </a:stretch>
        </p:blipFill>
        <p:spPr>
          <a:xfrm>
            <a:off x="7659341" y="191507"/>
            <a:ext cx="1420491" cy="323116"/>
          </a:xfrm>
          <a:prstGeom prst="rect">
            <a:avLst/>
          </a:prstGeom>
        </p:spPr>
      </p:pic>
    </p:spTree>
    <p:custDataLst>
      <p:tags r:id="rId1"/>
    </p:custDataLst>
    <p:extLst>
      <p:ext uri="{BB962C8B-B14F-4D97-AF65-F5344CB8AC3E}">
        <p14:creationId xmlns:p14="http://schemas.microsoft.com/office/powerpoint/2010/main" val="114103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Summary</a:t>
            </a:r>
            <a:endParaRPr lang="en-GB" dirty="0">
              <a:latin typeface="Times New Roman" panose="02020603050405020304" pitchFamily="18" charset="0"/>
              <a:cs typeface="Times New Roman" panose="02020603050405020304" pitchFamily="18" charset="0"/>
            </a:endParaRPr>
          </a:p>
        </p:txBody>
      </p:sp>
      <p:sp>
        <p:nvSpPr>
          <p:cNvPr id="41988" name="Rectangle 3"/>
          <p:cNvSpPr>
            <a:spLocks noGrp="1" noChangeArrowheads="1"/>
          </p:cNvSpPr>
          <p:nvPr>
            <p:ph type="body" idx="1"/>
          </p:nvPr>
        </p:nvSpPr>
        <p:spPr>
          <a:xfrm>
            <a:off x="323850" y="1600200"/>
            <a:ext cx="8362950" cy="4852988"/>
          </a:xfrm>
        </p:spPr>
        <p:txBody>
          <a:bodyPr/>
          <a:lstStyle/>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Problems can arise when a continuous-time signal is converted to a discrete-time signal. </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To ensure not loss of information during conversion, sampling theorem must be satisfied. </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That is, the sampling frequency must be at least twice the highest frequency component of the continuous-time signal. </a:t>
            </a:r>
          </a:p>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Quantization error or noise can be reduced by higher word length.</a:t>
            </a:r>
          </a:p>
        </p:txBody>
      </p:sp>
      <p:pic>
        <p:nvPicPr>
          <p:cNvPr id="2" name="59007650">
            <a:hlinkClick r:id="" action="ppaction://media"/>
            <a:extLst>
              <a:ext uri="{FF2B5EF4-FFF2-40B4-BE49-F238E27FC236}">
                <a16:creationId xmlns:a16="http://schemas.microsoft.com/office/drawing/2014/main" id="{CF63B864-102A-498B-BA83-68DFCE4C043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18513" y="6224588"/>
            <a:ext cx="487362"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96171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Sampling</a:t>
            </a:r>
          </a:p>
        </p:txBody>
      </p:sp>
      <p:pic>
        <p:nvPicPr>
          <p:cNvPr id="4" name="Content Placeholder 3"/>
          <p:cNvPicPr>
            <a:picLocks noGrp="1" noChangeAspect="1"/>
          </p:cNvPicPr>
          <p:nvPr>
            <p:ph sz="quarter" idx="1"/>
          </p:nvPr>
        </p:nvPicPr>
        <p:blipFill>
          <a:blip r:embed="rId6"/>
          <a:stretch>
            <a:fillRect/>
          </a:stretch>
        </p:blipFill>
        <p:spPr>
          <a:xfrm>
            <a:off x="644243" y="1855962"/>
            <a:ext cx="8184056" cy="3528392"/>
          </a:xfrm>
          <a:prstGeom prst="rect">
            <a:avLst/>
          </a:prstGeom>
        </p:spPr>
      </p:pic>
      <p:pic>
        <p:nvPicPr>
          <p:cNvPr id="3" name="59006332">
            <a:hlinkClick r:id="" action="ppaction://media"/>
            <a:extLst>
              <a:ext uri="{FF2B5EF4-FFF2-40B4-BE49-F238E27FC236}">
                <a16:creationId xmlns:a16="http://schemas.microsoft.com/office/drawing/2014/main" id="{A7A0820A-C5E6-4831-B8C2-FBFF8967644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04103" y="6134758"/>
            <a:ext cx="487363" cy="487362"/>
          </a:xfrm>
          <a:prstGeom prst="rect">
            <a:avLst/>
          </a:prstGeom>
        </p:spPr>
      </p:pic>
      <p:sp>
        <p:nvSpPr>
          <p:cNvPr id="5" name="Footer Placeholder 4"/>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317396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Sampling</a:t>
            </a:r>
          </a:p>
        </p:txBody>
      </p:sp>
      <p:pic>
        <p:nvPicPr>
          <p:cNvPr id="4" name="Content Placeholder 3"/>
          <p:cNvPicPr>
            <a:picLocks noGrp="1" noChangeAspect="1"/>
          </p:cNvPicPr>
          <p:nvPr>
            <p:ph sz="quarter" idx="1"/>
          </p:nvPr>
        </p:nvPicPr>
        <p:blipFill>
          <a:blip r:embed="rId6"/>
          <a:stretch>
            <a:fillRect/>
          </a:stretch>
        </p:blipFill>
        <p:spPr>
          <a:xfrm>
            <a:off x="1448988" y="1700808"/>
            <a:ext cx="6480720" cy="4410460"/>
          </a:xfrm>
          <a:prstGeom prst="rect">
            <a:avLst/>
          </a:prstGeom>
        </p:spPr>
      </p:pic>
      <p:sp>
        <p:nvSpPr>
          <p:cNvPr id="3" name="TextBox 2"/>
          <p:cNvSpPr txBox="1"/>
          <p:nvPr/>
        </p:nvSpPr>
        <p:spPr>
          <a:xfrm>
            <a:off x="4689348" y="1700808"/>
            <a:ext cx="2114900"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Impulse train, p(t)</a:t>
            </a:r>
          </a:p>
        </p:txBody>
      </p:sp>
      <p:cxnSp>
        <p:nvCxnSpPr>
          <p:cNvPr id="6" name="Straight Arrow Connector 5"/>
          <p:cNvCxnSpPr/>
          <p:nvPr/>
        </p:nvCxnSpPr>
        <p:spPr>
          <a:xfrm>
            <a:off x="3275856" y="3320565"/>
            <a:ext cx="792088" cy="396467"/>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2590449" y="3103633"/>
            <a:ext cx="1053831"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switch</a:t>
            </a:r>
          </a:p>
        </p:txBody>
      </p:sp>
      <p:pic>
        <p:nvPicPr>
          <p:cNvPr id="5" name="59006341">
            <a:hlinkClick r:id="" action="ppaction://media"/>
            <a:extLst>
              <a:ext uri="{FF2B5EF4-FFF2-40B4-BE49-F238E27FC236}">
                <a16:creationId xmlns:a16="http://schemas.microsoft.com/office/drawing/2014/main" id="{74DC7A97-0839-47DC-A87D-76D78AC8E8E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07400" y="6188075"/>
            <a:ext cx="487363" cy="487363"/>
          </a:xfrm>
          <a:prstGeom prst="rect">
            <a:avLst/>
          </a:prstGeom>
        </p:spPr>
      </p:pic>
      <p:sp>
        <p:nvSpPr>
          <p:cNvPr id="8" name="Footer Placeholder 7"/>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28250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Sampling</a:t>
            </a:r>
          </a:p>
        </p:txBody>
      </p:sp>
      <p:sp>
        <p:nvSpPr>
          <p:cNvPr id="16388" name="Rectangle 3"/>
          <p:cNvSpPr>
            <a:spLocks noGrp="1" noChangeArrowheads="1"/>
          </p:cNvSpPr>
          <p:nvPr>
            <p:ph type="body" idx="1"/>
          </p:nvPr>
        </p:nvSpPr>
        <p:spPr>
          <a:xfrm>
            <a:off x="574548" y="1516063"/>
            <a:ext cx="8229600" cy="2374900"/>
          </a:xfrm>
          <a:solidFill>
            <a:schemeClr val="bg1"/>
          </a:solidFill>
        </p:spPr>
        <p:txBody>
          <a:bodyPr/>
          <a:lstStyle/>
          <a:p>
            <a:pPr eaLnBrk="1" hangingPunct="1"/>
            <a:r>
              <a:rPr lang="en-GB" sz="2800" dirty="0">
                <a:solidFill>
                  <a:schemeClr val="accent1">
                    <a:lumMod val="75000"/>
                  </a:schemeClr>
                </a:solidFill>
                <a:latin typeface="Times New Roman" panose="02020603050405020304" pitchFamily="18" charset="0"/>
                <a:cs typeface="Times New Roman" panose="02020603050405020304" pitchFamily="18" charset="0"/>
              </a:rPr>
              <a:t>Consider a 1 kHz sinewave sampled at 8000 samples per second. There are 8 samples per cycle, n</a:t>
            </a:r>
            <a:r>
              <a:rPr lang="en-GB" sz="2800" baseline="-25000" dirty="0">
                <a:solidFill>
                  <a:schemeClr val="accent1">
                    <a:lumMod val="75000"/>
                  </a:schemeClr>
                </a:solidFill>
                <a:latin typeface="Times New Roman" panose="02020603050405020304" pitchFamily="18" charset="0"/>
                <a:cs typeface="Times New Roman" panose="02020603050405020304" pitchFamily="18" charset="0"/>
              </a:rPr>
              <a:t>s</a:t>
            </a:r>
            <a:r>
              <a:rPr lang="en-GB" sz="2800" dirty="0">
                <a:solidFill>
                  <a:schemeClr val="accent1">
                    <a:lumMod val="75000"/>
                  </a:schemeClr>
                </a:solidFill>
                <a:latin typeface="Times New Roman" panose="02020603050405020304" pitchFamily="18" charset="0"/>
                <a:cs typeface="Times New Roman" panose="02020603050405020304" pitchFamily="18" charset="0"/>
              </a:rPr>
              <a:t> = fs/f</a:t>
            </a:r>
            <a:r>
              <a:rPr lang="en-GB" sz="2800" baseline="-25000" dirty="0">
                <a:solidFill>
                  <a:schemeClr val="accent1">
                    <a:lumMod val="75000"/>
                  </a:schemeClr>
                </a:solidFill>
                <a:latin typeface="Times New Roman" panose="02020603050405020304" pitchFamily="18" charset="0"/>
                <a:cs typeface="Times New Roman" panose="02020603050405020304" pitchFamily="18" charset="0"/>
              </a:rPr>
              <a:t>in</a:t>
            </a:r>
            <a:r>
              <a:rPr lang="en-GB" sz="2800" dirty="0">
                <a:solidFill>
                  <a:schemeClr val="accent1">
                    <a:lumMod val="75000"/>
                  </a:schemeClr>
                </a:solidFill>
                <a:latin typeface="Times New Roman" panose="02020603050405020304" pitchFamily="18" charset="0"/>
                <a:cs typeface="Times New Roman" panose="02020603050405020304" pitchFamily="18" charset="0"/>
              </a:rPr>
              <a:t> where fs is the sampling frequency, 8 kHz and f</a:t>
            </a:r>
            <a:r>
              <a:rPr lang="en-GB" sz="2800" baseline="-25000" dirty="0">
                <a:solidFill>
                  <a:schemeClr val="accent1">
                    <a:lumMod val="75000"/>
                  </a:schemeClr>
                </a:solidFill>
                <a:latin typeface="Times New Roman" panose="02020603050405020304" pitchFamily="18" charset="0"/>
                <a:cs typeface="Times New Roman" panose="02020603050405020304" pitchFamily="18" charset="0"/>
              </a:rPr>
              <a:t>in </a:t>
            </a:r>
            <a:r>
              <a:rPr lang="en-GB" sz="2800" dirty="0">
                <a:solidFill>
                  <a:schemeClr val="accent1">
                    <a:lumMod val="75000"/>
                  </a:schemeClr>
                </a:solidFill>
                <a:latin typeface="Times New Roman" panose="02020603050405020304" pitchFamily="18" charset="0"/>
                <a:cs typeface="Times New Roman" panose="02020603050405020304" pitchFamily="18" charset="0"/>
              </a:rPr>
              <a:t> is the input frequency, 1 kHz</a:t>
            </a:r>
            <a:endParaRPr lang="en-GB" sz="2800" baseline="-2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389" name="Rectangle 5"/>
          <p:cNvSpPr>
            <a:spLocks noChangeArrowheads="1"/>
          </p:cNvSpPr>
          <p:nvPr/>
        </p:nvSpPr>
        <p:spPr bwMode="auto">
          <a:xfrm>
            <a:off x="251460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pic>
        <p:nvPicPr>
          <p:cNvPr id="1639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3472" y="4149080"/>
            <a:ext cx="54102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59006348">
            <a:hlinkClick r:id="" action="ppaction://media"/>
            <a:extLst>
              <a:ext uri="{FF2B5EF4-FFF2-40B4-BE49-F238E27FC236}">
                <a16:creationId xmlns:a16="http://schemas.microsoft.com/office/drawing/2014/main" id="{5C61D3AD-76DE-4780-A689-965C8EFF5D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77263" y="6284913"/>
            <a:ext cx="487362"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316652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Sampling</a:t>
            </a:r>
          </a:p>
        </p:txBody>
      </p:sp>
      <p:sp>
        <p:nvSpPr>
          <p:cNvPr id="18436" name="Rectangle 3"/>
          <p:cNvSpPr>
            <a:spLocks noGrp="1" noChangeArrowheads="1"/>
          </p:cNvSpPr>
          <p:nvPr>
            <p:ph type="body" idx="1"/>
          </p:nvPr>
        </p:nvSpPr>
        <p:spPr>
          <a:xfrm>
            <a:off x="457200" y="1600200"/>
            <a:ext cx="8229600" cy="973138"/>
          </a:xfrm>
          <a:solidFill>
            <a:schemeClr val="bg1"/>
          </a:solidFill>
        </p:spPr>
        <p:txBody>
          <a:bodyPr/>
          <a:lstStyle/>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Consider the same sine wave sampled at  fs,1600 samples per second. Sampling interval, </a:t>
            </a:r>
            <a:r>
              <a:rPr lang="en-GB" dirty="0" err="1">
                <a:solidFill>
                  <a:schemeClr val="accent1">
                    <a:lumMod val="75000"/>
                  </a:schemeClr>
                </a:solidFill>
                <a:latin typeface="Times New Roman" panose="02020603050405020304" pitchFamily="18" charset="0"/>
                <a:cs typeface="Times New Roman" panose="02020603050405020304" pitchFamily="18" charset="0"/>
              </a:rPr>
              <a:t>Ts</a:t>
            </a:r>
            <a:r>
              <a:rPr lang="en-GB" dirty="0">
                <a:solidFill>
                  <a:schemeClr val="accent1">
                    <a:lumMod val="75000"/>
                  </a:schemeClr>
                </a:solidFill>
                <a:latin typeface="Times New Roman" panose="02020603050405020304" pitchFamily="18" charset="0"/>
                <a:cs typeface="Times New Roman" panose="02020603050405020304" pitchFamily="18" charset="0"/>
              </a:rPr>
              <a:t> = 1/fs</a:t>
            </a:r>
          </a:p>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Ts =1/1600 = 0.626 milliseconds</a:t>
            </a:r>
          </a:p>
        </p:txBody>
      </p:sp>
      <p:sp>
        <p:nvSpPr>
          <p:cNvPr id="18437" name="Rectangle 5"/>
          <p:cNvSpPr>
            <a:spLocks noChangeArrowheads="1"/>
          </p:cNvSpPr>
          <p:nvPr/>
        </p:nvSpPr>
        <p:spPr bwMode="auto">
          <a:xfrm>
            <a:off x="251460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pic>
        <p:nvPicPr>
          <p:cNvPr id="1843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3276600"/>
            <a:ext cx="54102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59006353">
            <a:hlinkClick r:id="" action="ppaction://media"/>
            <a:extLst>
              <a:ext uri="{FF2B5EF4-FFF2-40B4-BE49-F238E27FC236}">
                <a16:creationId xmlns:a16="http://schemas.microsoft.com/office/drawing/2014/main" id="{D374F7EE-620F-4257-A1D3-3B67E633D3D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18513" y="6237288"/>
            <a:ext cx="487362"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57771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GB" dirty="0">
                <a:solidFill>
                  <a:schemeClr val="bg2">
                    <a:lumMod val="25000"/>
                  </a:schemeClr>
                </a:solidFill>
                <a:latin typeface="Times New Roman" panose="02020603050405020304" pitchFamily="18" charset="0"/>
                <a:cs typeface="Times New Roman" panose="02020603050405020304" pitchFamily="18" charset="0"/>
              </a:rPr>
              <a:t>Sampling</a:t>
            </a:r>
          </a:p>
        </p:txBody>
      </p:sp>
      <p:sp>
        <p:nvSpPr>
          <p:cNvPr id="19460" name="Rectangle 3"/>
          <p:cNvSpPr>
            <a:spLocks noGrp="1" noChangeArrowheads="1"/>
          </p:cNvSpPr>
          <p:nvPr>
            <p:ph type="body" idx="1"/>
          </p:nvPr>
        </p:nvSpPr>
        <p:spPr>
          <a:xfrm>
            <a:off x="755650" y="1700213"/>
            <a:ext cx="7958138" cy="914400"/>
          </a:xfrm>
          <a:solidFill>
            <a:schemeClr val="bg1"/>
          </a:solidFill>
        </p:spPr>
        <p:txBody>
          <a:bodyPr/>
          <a:lstStyle/>
          <a:p>
            <a:pPr eaLnBrk="1" hangingPunct="1"/>
            <a:r>
              <a:rPr lang="en-GB" dirty="0">
                <a:solidFill>
                  <a:schemeClr val="accent1">
                    <a:lumMod val="75000"/>
                  </a:schemeClr>
                </a:solidFill>
                <a:latin typeface="Times New Roman" panose="02020603050405020304" pitchFamily="18" charset="0"/>
                <a:cs typeface="Times New Roman" panose="02020603050405020304" pitchFamily="18" charset="0"/>
              </a:rPr>
              <a:t>By observing just the samples, can you tell if this is a sine wave?</a:t>
            </a:r>
          </a:p>
        </p:txBody>
      </p:sp>
      <p:sp>
        <p:nvSpPr>
          <p:cNvPr id="19461" name="Rectangle 5"/>
          <p:cNvSpPr>
            <a:spLocks noChangeArrowheads="1"/>
          </p:cNvSpPr>
          <p:nvPr/>
        </p:nvSpPr>
        <p:spPr bwMode="auto">
          <a:xfrm>
            <a:off x="1816100" y="3263900"/>
            <a:ext cx="5410200" cy="2405063"/>
          </a:xfrm>
          <a:prstGeom prst="rect">
            <a:avLst/>
          </a:prstGeom>
          <a:solidFill>
            <a:srgbClr val="FFFFFF"/>
          </a:solidFill>
          <a:ln w="12700">
            <a:solidFill>
              <a:srgbClr val="FFFFFF"/>
            </a:solidFill>
            <a:miter lim="800000"/>
            <a:headEnd/>
            <a:tailEnd/>
          </a:ln>
        </p:spPr>
        <p:txBody>
          <a:bodyPr/>
          <a:lstStyle/>
          <a:p>
            <a:endParaRPr lang="en-US"/>
          </a:p>
        </p:txBody>
      </p:sp>
      <p:sp>
        <p:nvSpPr>
          <p:cNvPr id="19462" name="Rectangle 6"/>
          <p:cNvSpPr>
            <a:spLocks noChangeArrowheads="1"/>
          </p:cNvSpPr>
          <p:nvPr/>
        </p:nvSpPr>
        <p:spPr bwMode="auto">
          <a:xfrm>
            <a:off x="2530475" y="3402013"/>
            <a:ext cx="4170363" cy="17541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63" name="Rectangle 7"/>
          <p:cNvSpPr>
            <a:spLocks noChangeArrowheads="1"/>
          </p:cNvSpPr>
          <p:nvPr/>
        </p:nvSpPr>
        <p:spPr bwMode="auto">
          <a:xfrm>
            <a:off x="2530475" y="3402013"/>
            <a:ext cx="4170363" cy="1754187"/>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64" name="Line 8"/>
          <p:cNvSpPr>
            <a:spLocks noChangeShapeType="1"/>
          </p:cNvSpPr>
          <p:nvPr/>
        </p:nvSpPr>
        <p:spPr bwMode="auto">
          <a:xfrm>
            <a:off x="2530475" y="3402013"/>
            <a:ext cx="4170363"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65" name="Line 9"/>
          <p:cNvSpPr>
            <a:spLocks noChangeShapeType="1"/>
          </p:cNvSpPr>
          <p:nvPr/>
        </p:nvSpPr>
        <p:spPr bwMode="auto">
          <a:xfrm>
            <a:off x="2530475" y="5156200"/>
            <a:ext cx="4170363"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66" name="Line 10"/>
          <p:cNvSpPr>
            <a:spLocks noChangeShapeType="1"/>
          </p:cNvSpPr>
          <p:nvPr/>
        </p:nvSpPr>
        <p:spPr bwMode="auto">
          <a:xfrm flipV="1">
            <a:off x="6700838" y="3402013"/>
            <a:ext cx="1587" cy="17541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67" name="Line 11"/>
          <p:cNvSpPr>
            <a:spLocks noChangeShapeType="1"/>
          </p:cNvSpPr>
          <p:nvPr/>
        </p:nvSpPr>
        <p:spPr bwMode="auto">
          <a:xfrm flipV="1">
            <a:off x="2530475" y="3402013"/>
            <a:ext cx="1588" cy="17541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68" name="Line 12"/>
          <p:cNvSpPr>
            <a:spLocks noChangeShapeType="1"/>
          </p:cNvSpPr>
          <p:nvPr/>
        </p:nvSpPr>
        <p:spPr bwMode="auto">
          <a:xfrm>
            <a:off x="2530475" y="5156200"/>
            <a:ext cx="4170363"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69" name="Line 13"/>
          <p:cNvSpPr>
            <a:spLocks noChangeShapeType="1"/>
          </p:cNvSpPr>
          <p:nvPr/>
        </p:nvSpPr>
        <p:spPr bwMode="auto">
          <a:xfrm flipV="1">
            <a:off x="2530475" y="3402013"/>
            <a:ext cx="1588" cy="17541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70" name="Line 14"/>
          <p:cNvSpPr>
            <a:spLocks noChangeShapeType="1"/>
          </p:cNvSpPr>
          <p:nvPr/>
        </p:nvSpPr>
        <p:spPr bwMode="auto">
          <a:xfrm flipV="1">
            <a:off x="2530475" y="5118100"/>
            <a:ext cx="1588"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71" name="Line 15"/>
          <p:cNvSpPr>
            <a:spLocks noChangeShapeType="1"/>
          </p:cNvSpPr>
          <p:nvPr/>
        </p:nvSpPr>
        <p:spPr bwMode="auto">
          <a:xfrm>
            <a:off x="2530475" y="3402013"/>
            <a:ext cx="1588"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72" name="Rectangle 16"/>
          <p:cNvSpPr>
            <a:spLocks noChangeArrowheads="1"/>
          </p:cNvSpPr>
          <p:nvPr/>
        </p:nvSpPr>
        <p:spPr bwMode="auto">
          <a:xfrm>
            <a:off x="2492375" y="5205413"/>
            <a:ext cx="16351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0</a:t>
            </a:r>
            <a:endParaRPr lang="en-GB">
              <a:latin typeface="Times New Roman" pitchFamily="18" charset="0"/>
            </a:endParaRPr>
          </a:p>
        </p:txBody>
      </p:sp>
      <p:sp>
        <p:nvSpPr>
          <p:cNvPr id="19473" name="Line 17"/>
          <p:cNvSpPr>
            <a:spLocks noChangeShapeType="1"/>
          </p:cNvSpPr>
          <p:nvPr/>
        </p:nvSpPr>
        <p:spPr bwMode="auto">
          <a:xfrm flipV="1">
            <a:off x="3055938" y="5118100"/>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74" name="Line 18"/>
          <p:cNvSpPr>
            <a:spLocks noChangeShapeType="1"/>
          </p:cNvSpPr>
          <p:nvPr/>
        </p:nvSpPr>
        <p:spPr bwMode="auto">
          <a:xfrm>
            <a:off x="3055938" y="3402013"/>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75" name="Rectangle 19"/>
          <p:cNvSpPr>
            <a:spLocks noChangeArrowheads="1"/>
          </p:cNvSpPr>
          <p:nvPr/>
        </p:nvSpPr>
        <p:spPr bwMode="auto">
          <a:xfrm>
            <a:off x="2905125" y="5205413"/>
            <a:ext cx="3762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0.25</a:t>
            </a:r>
            <a:endParaRPr lang="en-GB">
              <a:latin typeface="Times New Roman" pitchFamily="18" charset="0"/>
            </a:endParaRPr>
          </a:p>
        </p:txBody>
      </p:sp>
      <p:sp>
        <p:nvSpPr>
          <p:cNvPr id="19476" name="Line 20"/>
          <p:cNvSpPr>
            <a:spLocks noChangeShapeType="1"/>
          </p:cNvSpPr>
          <p:nvPr/>
        </p:nvSpPr>
        <p:spPr bwMode="auto">
          <a:xfrm flipV="1">
            <a:off x="3570288" y="5118100"/>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77" name="Line 21"/>
          <p:cNvSpPr>
            <a:spLocks noChangeShapeType="1"/>
          </p:cNvSpPr>
          <p:nvPr/>
        </p:nvSpPr>
        <p:spPr bwMode="auto">
          <a:xfrm>
            <a:off x="3570288" y="3402013"/>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78" name="Rectangle 22"/>
          <p:cNvSpPr>
            <a:spLocks noChangeArrowheads="1"/>
          </p:cNvSpPr>
          <p:nvPr/>
        </p:nvSpPr>
        <p:spPr bwMode="auto">
          <a:xfrm>
            <a:off x="3457575" y="5205413"/>
            <a:ext cx="2873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0.5</a:t>
            </a:r>
            <a:endParaRPr lang="en-GB">
              <a:latin typeface="Times New Roman" pitchFamily="18" charset="0"/>
            </a:endParaRPr>
          </a:p>
        </p:txBody>
      </p:sp>
      <p:sp>
        <p:nvSpPr>
          <p:cNvPr id="19479" name="Line 23"/>
          <p:cNvSpPr>
            <a:spLocks noChangeShapeType="1"/>
          </p:cNvSpPr>
          <p:nvPr/>
        </p:nvSpPr>
        <p:spPr bwMode="auto">
          <a:xfrm flipV="1">
            <a:off x="4095750" y="5118100"/>
            <a:ext cx="1588"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80" name="Line 24"/>
          <p:cNvSpPr>
            <a:spLocks noChangeShapeType="1"/>
          </p:cNvSpPr>
          <p:nvPr/>
        </p:nvSpPr>
        <p:spPr bwMode="auto">
          <a:xfrm>
            <a:off x="4095750" y="3402013"/>
            <a:ext cx="1588"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81" name="Rectangle 25"/>
          <p:cNvSpPr>
            <a:spLocks noChangeArrowheads="1"/>
          </p:cNvSpPr>
          <p:nvPr/>
        </p:nvSpPr>
        <p:spPr bwMode="auto">
          <a:xfrm>
            <a:off x="3944938" y="5205413"/>
            <a:ext cx="3762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0.75</a:t>
            </a:r>
            <a:endParaRPr lang="en-GB">
              <a:latin typeface="Times New Roman" pitchFamily="18" charset="0"/>
            </a:endParaRPr>
          </a:p>
        </p:txBody>
      </p:sp>
      <p:sp>
        <p:nvSpPr>
          <p:cNvPr id="19482" name="Line 26"/>
          <p:cNvSpPr>
            <a:spLocks noChangeShapeType="1"/>
          </p:cNvSpPr>
          <p:nvPr/>
        </p:nvSpPr>
        <p:spPr bwMode="auto">
          <a:xfrm flipV="1">
            <a:off x="4621213" y="5118100"/>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83" name="Line 27"/>
          <p:cNvSpPr>
            <a:spLocks noChangeShapeType="1"/>
          </p:cNvSpPr>
          <p:nvPr/>
        </p:nvSpPr>
        <p:spPr bwMode="auto">
          <a:xfrm>
            <a:off x="4621213" y="3402013"/>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84" name="Rectangle 28"/>
          <p:cNvSpPr>
            <a:spLocks noChangeArrowheads="1"/>
          </p:cNvSpPr>
          <p:nvPr/>
        </p:nvSpPr>
        <p:spPr bwMode="auto">
          <a:xfrm>
            <a:off x="4584700" y="5205413"/>
            <a:ext cx="16351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1</a:t>
            </a:r>
            <a:endParaRPr lang="en-GB">
              <a:latin typeface="Times New Roman" pitchFamily="18" charset="0"/>
            </a:endParaRPr>
          </a:p>
        </p:txBody>
      </p:sp>
      <p:sp>
        <p:nvSpPr>
          <p:cNvPr id="19485" name="Line 29"/>
          <p:cNvSpPr>
            <a:spLocks noChangeShapeType="1"/>
          </p:cNvSpPr>
          <p:nvPr/>
        </p:nvSpPr>
        <p:spPr bwMode="auto">
          <a:xfrm flipV="1">
            <a:off x="5135563" y="5118100"/>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86" name="Line 30"/>
          <p:cNvSpPr>
            <a:spLocks noChangeShapeType="1"/>
          </p:cNvSpPr>
          <p:nvPr/>
        </p:nvSpPr>
        <p:spPr bwMode="auto">
          <a:xfrm>
            <a:off x="5135563" y="3402013"/>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87" name="Rectangle 31"/>
          <p:cNvSpPr>
            <a:spLocks noChangeArrowheads="1"/>
          </p:cNvSpPr>
          <p:nvPr/>
        </p:nvSpPr>
        <p:spPr bwMode="auto">
          <a:xfrm>
            <a:off x="4984750" y="5205413"/>
            <a:ext cx="3762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1.25</a:t>
            </a:r>
            <a:endParaRPr lang="en-GB">
              <a:latin typeface="Times New Roman" pitchFamily="18" charset="0"/>
            </a:endParaRPr>
          </a:p>
        </p:txBody>
      </p:sp>
      <p:sp>
        <p:nvSpPr>
          <p:cNvPr id="19488" name="Line 32"/>
          <p:cNvSpPr>
            <a:spLocks noChangeShapeType="1"/>
          </p:cNvSpPr>
          <p:nvPr/>
        </p:nvSpPr>
        <p:spPr bwMode="auto">
          <a:xfrm flipV="1">
            <a:off x="5661025" y="5118100"/>
            <a:ext cx="1588"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89" name="Line 33"/>
          <p:cNvSpPr>
            <a:spLocks noChangeShapeType="1"/>
          </p:cNvSpPr>
          <p:nvPr/>
        </p:nvSpPr>
        <p:spPr bwMode="auto">
          <a:xfrm>
            <a:off x="5661025" y="3402013"/>
            <a:ext cx="1588"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90" name="Rectangle 34"/>
          <p:cNvSpPr>
            <a:spLocks noChangeArrowheads="1"/>
          </p:cNvSpPr>
          <p:nvPr/>
        </p:nvSpPr>
        <p:spPr bwMode="auto">
          <a:xfrm>
            <a:off x="5548313" y="5205413"/>
            <a:ext cx="2873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1.5</a:t>
            </a:r>
            <a:endParaRPr lang="en-GB">
              <a:latin typeface="Times New Roman" pitchFamily="18" charset="0"/>
            </a:endParaRPr>
          </a:p>
        </p:txBody>
      </p:sp>
      <p:sp>
        <p:nvSpPr>
          <p:cNvPr id="19491" name="Line 35"/>
          <p:cNvSpPr>
            <a:spLocks noChangeShapeType="1"/>
          </p:cNvSpPr>
          <p:nvPr/>
        </p:nvSpPr>
        <p:spPr bwMode="auto">
          <a:xfrm flipV="1">
            <a:off x="6173788" y="5118100"/>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92" name="Line 36"/>
          <p:cNvSpPr>
            <a:spLocks noChangeShapeType="1"/>
          </p:cNvSpPr>
          <p:nvPr/>
        </p:nvSpPr>
        <p:spPr bwMode="auto">
          <a:xfrm>
            <a:off x="6173788" y="3402013"/>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93" name="Rectangle 37"/>
          <p:cNvSpPr>
            <a:spLocks noChangeArrowheads="1"/>
          </p:cNvSpPr>
          <p:nvPr/>
        </p:nvSpPr>
        <p:spPr bwMode="auto">
          <a:xfrm>
            <a:off x="6024563" y="5205413"/>
            <a:ext cx="3762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1.75</a:t>
            </a:r>
            <a:endParaRPr lang="en-GB">
              <a:latin typeface="Times New Roman" pitchFamily="18" charset="0"/>
            </a:endParaRPr>
          </a:p>
        </p:txBody>
      </p:sp>
      <p:sp>
        <p:nvSpPr>
          <p:cNvPr id="19494" name="Line 38"/>
          <p:cNvSpPr>
            <a:spLocks noChangeShapeType="1"/>
          </p:cNvSpPr>
          <p:nvPr/>
        </p:nvSpPr>
        <p:spPr bwMode="auto">
          <a:xfrm flipV="1">
            <a:off x="6700838" y="5118100"/>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95" name="Line 39"/>
          <p:cNvSpPr>
            <a:spLocks noChangeShapeType="1"/>
          </p:cNvSpPr>
          <p:nvPr/>
        </p:nvSpPr>
        <p:spPr bwMode="auto">
          <a:xfrm>
            <a:off x="6700838" y="3402013"/>
            <a:ext cx="1587" cy="38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96" name="Rectangle 40"/>
          <p:cNvSpPr>
            <a:spLocks noChangeArrowheads="1"/>
          </p:cNvSpPr>
          <p:nvPr/>
        </p:nvSpPr>
        <p:spPr bwMode="auto">
          <a:xfrm>
            <a:off x="6662738" y="5205413"/>
            <a:ext cx="1635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a:solidFill>
                  <a:srgbClr val="000000"/>
                </a:solidFill>
                <a:latin typeface="Times" pitchFamily="18" charset="0"/>
              </a:rPr>
              <a:t>2</a:t>
            </a:r>
            <a:endParaRPr lang="en-GB">
              <a:latin typeface="Times New Roman" pitchFamily="18" charset="0"/>
            </a:endParaRPr>
          </a:p>
        </p:txBody>
      </p:sp>
      <p:sp>
        <p:nvSpPr>
          <p:cNvPr id="19497" name="Line 41"/>
          <p:cNvSpPr>
            <a:spLocks noChangeShapeType="1"/>
          </p:cNvSpPr>
          <p:nvPr/>
        </p:nvSpPr>
        <p:spPr bwMode="auto">
          <a:xfrm>
            <a:off x="2530475" y="3402013"/>
            <a:ext cx="4170363"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98" name="Line 42"/>
          <p:cNvSpPr>
            <a:spLocks noChangeShapeType="1"/>
          </p:cNvSpPr>
          <p:nvPr/>
        </p:nvSpPr>
        <p:spPr bwMode="auto">
          <a:xfrm>
            <a:off x="2530475" y="5156200"/>
            <a:ext cx="4170363"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499" name="Line 43"/>
          <p:cNvSpPr>
            <a:spLocks noChangeShapeType="1"/>
          </p:cNvSpPr>
          <p:nvPr/>
        </p:nvSpPr>
        <p:spPr bwMode="auto">
          <a:xfrm flipV="1">
            <a:off x="6700838" y="3402013"/>
            <a:ext cx="1587" cy="17541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500" name="Line 44"/>
          <p:cNvSpPr>
            <a:spLocks noChangeShapeType="1"/>
          </p:cNvSpPr>
          <p:nvPr/>
        </p:nvSpPr>
        <p:spPr bwMode="auto">
          <a:xfrm flipV="1">
            <a:off x="2530475" y="3402013"/>
            <a:ext cx="1588" cy="17541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501" name="Line 46"/>
          <p:cNvSpPr>
            <a:spLocks noChangeShapeType="1"/>
          </p:cNvSpPr>
          <p:nvPr/>
        </p:nvSpPr>
        <p:spPr bwMode="auto">
          <a:xfrm>
            <a:off x="2530475" y="4278313"/>
            <a:ext cx="4170363"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502" name="Rectangle 47"/>
          <p:cNvSpPr>
            <a:spLocks noChangeArrowheads="1"/>
          </p:cNvSpPr>
          <p:nvPr/>
        </p:nvSpPr>
        <p:spPr bwMode="auto">
          <a:xfrm>
            <a:off x="3908425" y="5430838"/>
            <a:ext cx="14571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dirty="0">
                <a:solidFill>
                  <a:srgbClr val="000000"/>
                </a:solidFill>
                <a:latin typeface="Times New Roman" panose="02020603050405020304" pitchFamily="18" charset="0"/>
                <a:cs typeface="Times New Roman" panose="02020603050405020304" pitchFamily="18" charset="0"/>
              </a:rPr>
              <a:t>time in milliseconds</a:t>
            </a:r>
            <a:endParaRPr lang="en-GB" dirty="0">
              <a:latin typeface="Times New Roman" panose="02020603050405020304" pitchFamily="18" charset="0"/>
              <a:cs typeface="Times New Roman" panose="02020603050405020304" pitchFamily="18" charset="0"/>
            </a:endParaRPr>
          </a:p>
        </p:txBody>
      </p:sp>
      <p:sp>
        <p:nvSpPr>
          <p:cNvPr id="19503" name="Oval 48"/>
          <p:cNvSpPr>
            <a:spLocks noChangeArrowheads="1"/>
          </p:cNvSpPr>
          <p:nvPr/>
        </p:nvSpPr>
        <p:spPr bwMode="auto">
          <a:xfrm>
            <a:off x="2505075" y="4254500"/>
            <a:ext cx="38100" cy="36513"/>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04" name="Oval 49"/>
          <p:cNvSpPr>
            <a:spLocks noChangeArrowheads="1"/>
          </p:cNvSpPr>
          <p:nvPr/>
        </p:nvSpPr>
        <p:spPr bwMode="auto">
          <a:xfrm>
            <a:off x="3806825" y="4667250"/>
            <a:ext cx="38100" cy="38100"/>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05" name="Oval 50"/>
          <p:cNvSpPr>
            <a:spLocks noChangeArrowheads="1"/>
          </p:cNvSpPr>
          <p:nvPr/>
        </p:nvSpPr>
        <p:spPr bwMode="auto">
          <a:xfrm>
            <a:off x="5110163" y="3665538"/>
            <a:ext cx="38100" cy="36512"/>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06" name="Oval 51"/>
          <p:cNvSpPr>
            <a:spLocks noChangeArrowheads="1"/>
          </p:cNvSpPr>
          <p:nvPr/>
        </p:nvSpPr>
        <p:spPr bwMode="auto">
          <a:xfrm>
            <a:off x="6411913" y="4667250"/>
            <a:ext cx="38100" cy="38100"/>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07" name="Line 52"/>
          <p:cNvSpPr>
            <a:spLocks noChangeShapeType="1"/>
          </p:cNvSpPr>
          <p:nvPr/>
        </p:nvSpPr>
        <p:spPr bwMode="auto">
          <a:xfrm>
            <a:off x="2530475" y="4278313"/>
            <a:ext cx="1588"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508" name="Line 53"/>
          <p:cNvSpPr>
            <a:spLocks noChangeShapeType="1"/>
          </p:cNvSpPr>
          <p:nvPr/>
        </p:nvSpPr>
        <p:spPr bwMode="auto">
          <a:xfrm>
            <a:off x="3832225" y="4278313"/>
            <a:ext cx="1588" cy="4143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509" name="Line 54"/>
          <p:cNvSpPr>
            <a:spLocks noChangeShapeType="1"/>
          </p:cNvSpPr>
          <p:nvPr/>
        </p:nvSpPr>
        <p:spPr bwMode="auto">
          <a:xfrm flipV="1">
            <a:off x="5135563" y="3689350"/>
            <a:ext cx="1587" cy="5889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9510" name="Line 55"/>
          <p:cNvSpPr>
            <a:spLocks noChangeShapeType="1"/>
          </p:cNvSpPr>
          <p:nvPr/>
        </p:nvSpPr>
        <p:spPr bwMode="auto">
          <a:xfrm>
            <a:off x="6437313" y="4278313"/>
            <a:ext cx="1587" cy="4143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SG"/>
          </a:p>
        </p:txBody>
      </p:sp>
      <p:pic>
        <p:nvPicPr>
          <p:cNvPr id="2" name="59006360">
            <a:hlinkClick r:id="" action="ppaction://media"/>
            <a:extLst>
              <a:ext uri="{FF2B5EF4-FFF2-40B4-BE49-F238E27FC236}">
                <a16:creationId xmlns:a16="http://schemas.microsoft.com/office/drawing/2014/main" id="{7D0D0D40-61FA-499E-B864-A5F04352A9E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31213" y="5992813"/>
            <a:ext cx="487362" cy="487362"/>
          </a:xfrm>
          <a:prstGeom prst="rect">
            <a:avLst/>
          </a:prstGeom>
        </p:spPr>
      </p:pic>
      <p:sp>
        <p:nvSpPr>
          <p:cNvPr id="3" name="Footer Placeholder 2"/>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144528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7"/>
  <p:tag name="INKNOELEADERBOARD" val="236529679"/>
  <p:tag name="ARTICULATE_DESIGN_ID_MEDIAN" val="X6jOOI6Y"/>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Median</Template>
  <TotalTime>4781</TotalTime>
  <Words>4431</Words>
  <Application>Microsoft Office PowerPoint</Application>
  <PresentationFormat>On-screen Show (4:3)</PresentationFormat>
  <Paragraphs>679</Paragraphs>
  <Slides>47</Slides>
  <Notes>46</Notes>
  <HiddenSlides>0</HiddenSlides>
  <MMClips>46</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4</vt:i4>
      </vt:variant>
      <vt:variant>
        <vt:lpstr>Slide Titles</vt:lpstr>
      </vt:variant>
      <vt:variant>
        <vt:i4>47</vt:i4>
      </vt:variant>
    </vt:vector>
  </HeadingPairs>
  <TitlesOfParts>
    <vt:vector size="64" baseType="lpstr">
      <vt:lpstr>Arial</vt:lpstr>
      <vt:lpstr>Calibri</vt:lpstr>
      <vt:lpstr>Cambria Math</vt:lpstr>
      <vt:lpstr>Comic Sans MS</vt:lpstr>
      <vt:lpstr>Courier New</vt:lpstr>
      <vt:lpstr>Symbol</vt:lpstr>
      <vt:lpstr>TermT1</vt:lpstr>
      <vt:lpstr>Times</vt:lpstr>
      <vt:lpstr>Times New Roman</vt:lpstr>
      <vt:lpstr>Tw Cen MT</vt:lpstr>
      <vt:lpstr>Wingdings</vt:lpstr>
      <vt:lpstr>Wingdings 2</vt:lpstr>
      <vt:lpstr>Median</vt:lpstr>
      <vt:lpstr>Visio</vt:lpstr>
      <vt:lpstr>Picture</vt:lpstr>
      <vt:lpstr>Equation</vt:lpstr>
      <vt:lpstr>Equation.3</vt:lpstr>
      <vt:lpstr>DIGITAL SIGNAL PROCESSING  Chapter 3</vt:lpstr>
      <vt:lpstr>Understand the concept of frequency domain analysis.</vt:lpstr>
      <vt:lpstr>Block diagram of a digital signal processing system</vt:lpstr>
      <vt:lpstr> Converting Analog Signals into Digital </vt:lpstr>
      <vt:lpstr>Sampling</vt:lpstr>
      <vt:lpstr>Sampling</vt:lpstr>
      <vt:lpstr>Sampling</vt:lpstr>
      <vt:lpstr>Sampling</vt:lpstr>
      <vt:lpstr>Sampling</vt:lpstr>
      <vt:lpstr>Sampling</vt:lpstr>
      <vt:lpstr>Using Matlab</vt:lpstr>
      <vt:lpstr>Using Matlab</vt:lpstr>
      <vt:lpstr>What happens if we don’t sample properly?</vt:lpstr>
      <vt:lpstr>Sampling from frequency domain perspective</vt:lpstr>
      <vt:lpstr>Sampling in frequency domain</vt:lpstr>
      <vt:lpstr>Sampling in frequency domain</vt:lpstr>
      <vt:lpstr>Sampling</vt:lpstr>
      <vt:lpstr>Aliasing in frequency domain</vt:lpstr>
      <vt:lpstr>Aliasing in frequency domain</vt:lpstr>
      <vt:lpstr>Aliasing in frequency domain</vt:lpstr>
      <vt:lpstr>Aliasing problem</vt:lpstr>
      <vt:lpstr>Minimum sampling frequency</vt:lpstr>
      <vt:lpstr>Minimum sampling frequency</vt:lpstr>
      <vt:lpstr>Sampling in frequency domain</vt:lpstr>
      <vt:lpstr>Aliasing in frequency domain</vt:lpstr>
      <vt:lpstr>   Key points</vt:lpstr>
      <vt:lpstr>Key points :</vt:lpstr>
      <vt:lpstr>Sampling frequency requirement</vt:lpstr>
      <vt:lpstr>Sampling frequency requirement</vt:lpstr>
      <vt:lpstr>Example 1</vt:lpstr>
      <vt:lpstr>Example 2</vt:lpstr>
      <vt:lpstr>Example 3</vt:lpstr>
      <vt:lpstr>Example 3</vt:lpstr>
      <vt:lpstr>Example 3</vt:lpstr>
      <vt:lpstr>Example 3</vt:lpstr>
      <vt:lpstr>Quantization</vt:lpstr>
      <vt:lpstr>Quantization</vt:lpstr>
      <vt:lpstr>How many codes out there?</vt:lpstr>
      <vt:lpstr>PowerPoint Presentation</vt:lpstr>
      <vt:lpstr>Quantization</vt:lpstr>
      <vt:lpstr>Quantization</vt:lpstr>
      <vt:lpstr>Common terminology</vt:lpstr>
      <vt:lpstr>Quantization error</vt:lpstr>
      <vt:lpstr>Quantization error</vt:lpstr>
      <vt:lpstr>Key Points</vt:lpstr>
      <vt:lpstr>Important points to note</vt:lpstr>
      <vt:lpstr>Summary</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Promotion 2010</dc:title>
  <dc:creator>Teo Chin Heng</dc:creator>
  <cp:lastModifiedBy>Teo Chin Heng</cp:lastModifiedBy>
  <cp:revision>229</cp:revision>
  <dcterms:created xsi:type="dcterms:W3CDTF">2010-12-02T06:38:30Z</dcterms:created>
  <dcterms:modified xsi:type="dcterms:W3CDTF">2021-10-12T03:44:08Z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332DF00A-0FC7-4814-89B2-98A65BBE5168</vt:lpwstr>
  </property>
  <property fmtid="{D5CDD505-2E9C-101B-9397-08002B2CF9AE}" pid="3" name="ArticulatePath">
    <vt:lpwstr>ET0096-02_new</vt:lpwstr>
  </property>
</Properties>
</file>